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9" r:id="rId5"/>
    <p:sldId id="265" r:id="rId6"/>
    <p:sldId id="266" r:id="rId7"/>
    <p:sldId id="258" r:id="rId8"/>
    <p:sldId id="273" r:id="rId9"/>
    <p:sldId id="261" r:id="rId10"/>
    <p:sldId id="270" r:id="rId11"/>
    <p:sldId id="260" r:id="rId12"/>
    <p:sldId id="269" r:id="rId13"/>
    <p:sldId id="262" r:id="rId14"/>
    <p:sldId id="263" r:id="rId15"/>
    <p:sldId id="264" r:id="rId16"/>
    <p:sldId id="271" r:id="rId17"/>
    <p:sldId id="274" r:id="rId18"/>
    <p:sldId id="272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72" y="-6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22BC2-1771-4AAA-A1A2-0E1F0FEDB854}" type="datetimeFigureOut">
              <a:rPr lang="en-US" smtClean="0"/>
              <a:t>5/16/2013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954F8-B355-4447-89D1-8BAF35593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97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22BC2-1771-4AAA-A1A2-0E1F0FEDB854}" type="datetimeFigureOut">
              <a:rPr lang="en-US" smtClean="0"/>
              <a:t>5/16/2013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954F8-B355-4447-89D1-8BAF35593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9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22BC2-1771-4AAA-A1A2-0E1F0FEDB854}" type="datetimeFigureOut">
              <a:rPr lang="en-US" smtClean="0"/>
              <a:t>5/16/2013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954F8-B355-4447-89D1-8BAF35593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441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22BC2-1771-4AAA-A1A2-0E1F0FEDB854}" type="datetimeFigureOut">
              <a:rPr lang="en-US" smtClean="0"/>
              <a:t>5/16/2013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954F8-B355-4447-89D1-8BAF35593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226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22BC2-1771-4AAA-A1A2-0E1F0FEDB854}" type="datetimeFigureOut">
              <a:rPr lang="en-US" smtClean="0"/>
              <a:t>5/16/2013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954F8-B355-4447-89D1-8BAF35593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619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22BC2-1771-4AAA-A1A2-0E1F0FEDB854}" type="datetimeFigureOut">
              <a:rPr lang="en-US" smtClean="0"/>
              <a:t>5/16/2013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954F8-B355-4447-89D1-8BAF35593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697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22BC2-1771-4AAA-A1A2-0E1F0FEDB854}" type="datetimeFigureOut">
              <a:rPr lang="en-US" smtClean="0"/>
              <a:t>5/16/2013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954F8-B355-4447-89D1-8BAF35593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3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22BC2-1771-4AAA-A1A2-0E1F0FEDB854}" type="datetimeFigureOut">
              <a:rPr lang="en-US" smtClean="0"/>
              <a:t>5/16/2013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954F8-B355-4447-89D1-8BAF35593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101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22BC2-1771-4AAA-A1A2-0E1F0FEDB854}" type="datetimeFigureOut">
              <a:rPr lang="en-US" smtClean="0"/>
              <a:t>5/16/2013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954F8-B355-4447-89D1-8BAF35593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683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22BC2-1771-4AAA-A1A2-0E1F0FEDB854}" type="datetimeFigureOut">
              <a:rPr lang="en-US" smtClean="0"/>
              <a:t>5/16/2013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954F8-B355-4447-89D1-8BAF35593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772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22BC2-1771-4AAA-A1A2-0E1F0FEDB854}" type="datetimeFigureOut">
              <a:rPr lang="en-US" smtClean="0"/>
              <a:t>5/16/2013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954F8-B355-4447-89D1-8BAF35593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759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22BC2-1771-4AAA-A1A2-0E1F0FEDB854}" type="datetimeFigureOut">
              <a:rPr lang="en-US" smtClean="0"/>
              <a:t>5/16/2013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954F8-B355-4447-89D1-8BAF35593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9219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http://www.geolsoc.org.uk/webdav/site/GSL/shared/images/education_and_careers/RockCycle/Rock%20Cycle%20process%20labels.jp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f/fa/Contour2D.svg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feature=player_embedded&amp;v=Q9j1xGaxYzY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feature=player_embedded&amp;v=QDqskltCix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http://www.revisionworld.com/files/seafloor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Grade MCAS Review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Earth and Space Science</a:t>
            </a:r>
          </a:p>
          <a:p>
            <a:r>
              <a:rPr lang="en-US" dirty="0" smtClean="0"/>
              <a:t>Ms. </a:t>
            </a:r>
            <a:r>
              <a:rPr lang="en-US" dirty="0" err="1" smtClean="0"/>
              <a:t>Aeschlimann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50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4" name="Picture 10" descr="http://geomaps.wr.usgs.gov/parks/pltec/noaaMidAtlanticRidg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881" y="1237677"/>
            <a:ext cx="2445123" cy="259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8600"/>
            <a:ext cx="3276600" cy="838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dirty="0" smtClean="0"/>
              <a:t>FAST</a:t>
            </a:r>
            <a:endParaRPr lang="en-US" sz="6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836276" y="228600"/>
            <a:ext cx="3276600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6000" dirty="0" smtClean="0"/>
              <a:t>SLOW</a:t>
            </a:r>
            <a:endParaRPr lang="en-US" sz="6000" dirty="0"/>
          </a:p>
        </p:txBody>
      </p:sp>
      <p:pic>
        <p:nvPicPr>
          <p:cNvPr id="11266" name="Picture 2" descr="https://encrypted-tbn2.gstatic.com/images?q=tbn:ANd9GcQyOtWL3aigb_EVuYO0MZgId3qscQoR3kMBKf2sf4cO-O2ohSW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98054"/>
            <a:ext cx="3447736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whoi.edu/cms/images/topic_earthquake_main_193575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91000"/>
            <a:ext cx="411480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://www.atmos.washington.edu/1998Q4/211/project2/gr7_2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391025"/>
            <a:ext cx="286702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76600" y="2286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Volcanoes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81400" y="385493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Earthquakes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474576" y="2332166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Sea-Floor Spreading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072312" y="603885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Mountain Building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Geologic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29000" cy="4525963"/>
          </a:xfrm>
        </p:spPr>
        <p:txBody>
          <a:bodyPr/>
          <a:lstStyle/>
          <a:p>
            <a:pPr algn="ctr"/>
            <a:r>
              <a:rPr lang="en-US" dirty="0" smtClean="0"/>
              <a:t>4.6 billion years since Earth was formed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121" y="1447800"/>
            <a:ext cx="5086025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91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Geologic Time</a:t>
            </a:r>
            <a:endParaRPr lang="en-US" dirty="0"/>
          </a:p>
        </p:txBody>
      </p:sp>
      <p:pic>
        <p:nvPicPr>
          <p:cNvPr id="7170" name="Picture 2" descr="http://www.troy.k12.ny.us/old%20sites/faculty/dibarij/earth%20science/earth%20science%20images/nf-13-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001838"/>
            <a:ext cx="7248525" cy="383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9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Rock Cycle</a:t>
            </a:r>
            <a:endParaRPr lang="en-US" dirty="0"/>
          </a:p>
        </p:txBody>
      </p:sp>
      <p:pic>
        <p:nvPicPr>
          <p:cNvPr id="9218" name="Picture 2" descr="http://www.cotf.edu/ete/images/modules/msese/earthsysflr/EFCycleP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47799"/>
            <a:ext cx="5943600" cy="529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eft Arrow 3"/>
          <p:cNvSpPr/>
          <p:nvPr/>
        </p:nvSpPr>
        <p:spPr>
          <a:xfrm rot="2217105">
            <a:off x="2573500" y="4386530"/>
            <a:ext cx="3656355" cy="457200"/>
          </a:xfrm>
          <a:prstGeom prst="leftArrow">
            <a:avLst>
              <a:gd name="adj1" fmla="val 28103"/>
              <a:gd name="adj2" fmla="val 75476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55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Weathering and Erosion and Deposition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u="sng" dirty="0"/>
              <a:t>Weathering and Erosion Song</a:t>
            </a:r>
            <a:r>
              <a:rPr lang="en-US" b="1" u="sng" dirty="0" smtClean="0"/>
              <a:t>:</a:t>
            </a:r>
            <a:endParaRPr lang="en-US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Weathering and Erosion</a:t>
            </a:r>
          </a:p>
          <a:p>
            <a:pPr marL="0" indent="0">
              <a:buNone/>
            </a:pPr>
            <a:r>
              <a:rPr lang="en-US" dirty="0"/>
              <a:t>Weathering and Erosion</a:t>
            </a:r>
          </a:p>
          <a:p>
            <a:pPr marL="0" indent="0">
              <a:buNone/>
            </a:pPr>
            <a:r>
              <a:rPr lang="en-US" dirty="0"/>
              <a:t>Breaks down and moves away </a:t>
            </a:r>
          </a:p>
          <a:p>
            <a:pPr marL="0" indent="0">
              <a:buNone/>
            </a:pPr>
            <a:r>
              <a:rPr lang="en-US" dirty="0"/>
              <a:t>Breaks down and moves away 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Weathering and Erosion and </a:t>
            </a:r>
            <a:r>
              <a:rPr lang="en-US" dirty="0" err="1"/>
              <a:t>Dep</a:t>
            </a:r>
            <a:r>
              <a:rPr lang="en-US" dirty="0"/>
              <a:t>-o-</a:t>
            </a:r>
            <a:r>
              <a:rPr lang="en-US" dirty="0" err="1"/>
              <a:t>sition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Weathering and Erosion and </a:t>
            </a:r>
            <a:r>
              <a:rPr lang="en-US" dirty="0" err="1"/>
              <a:t>Dep</a:t>
            </a:r>
            <a:r>
              <a:rPr lang="en-US" dirty="0"/>
              <a:t>-o-</a:t>
            </a:r>
            <a:r>
              <a:rPr lang="en-US" dirty="0" err="1"/>
              <a:t>sition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Breaks down and moves away and builds it back up</a:t>
            </a:r>
          </a:p>
          <a:p>
            <a:pPr marL="0" indent="0">
              <a:buNone/>
            </a:pPr>
            <a:r>
              <a:rPr lang="en-US" dirty="0"/>
              <a:t>Breaks down and moves away and builds it back up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194" name="Picture 2" descr="http://www.geolsoc.org.uk/webdav/site/GSL/shared/images/education_and_careers/RockCycle/Rock%20Cycle%20process%20labels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1676399"/>
            <a:ext cx="2743200" cy="215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97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622" y="0"/>
            <a:ext cx="8229600" cy="1143000"/>
          </a:xfrm>
        </p:spPr>
        <p:txBody>
          <a:bodyPr/>
          <a:lstStyle/>
          <a:p>
            <a:r>
              <a:rPr lang="en-US" dirty="0" smtClean="0"/>
              <a:t>Glacial Erosion</a:t>
            </a:r>
            <a:endParaRPr lang="en-US" dirty="0"/>
          </a:p>
        </p:txBody>
      </p:sp>
      <p:pic>
        <p:nvPicPr>
          <p:cNvPr id="10244" name="Picture 4" descr="http://www.vt.edu/spotlight/achievement/2009-07-13_erosion/M_glaci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124200"/>
            <a:ext cx="466725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www.yosemite.ca.us/library/geologic_story_of_yosemite/images/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847725"/>
            <a:ext cx="8877300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encrypted-tbn2.gstatic.com/images?q=tbn:ANd9GcTyrGzUtYREjv0MGN4pZKdd3V2tCEhvwPI3CyCipqxUhRs6VOn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225" y="314935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72324" y="3352800"/>
            <a:ext cx="1590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Glacial deposition formed </a:t>
            </a:r>
          </a:p>
          <a:p>
            <a:pPr algn="ctr"/>
            <a:r>
              <a:rPr lang="en-US" dirty="0" smtClean="0"/>
              <a:t>Cape Cod</a:t>
            </a:r>
            <a:endParaRPr lang="en-US" dirty="0"/>
          </a:p>
        </p:txBody>
      </p:sp>
      <p:pic>
        <p:nvPicPr>
          <p:cNvPr id="10248" name="Picture 8" descr="https://encrypted-tbn0.gstatic.com/images?q=tbn:ANd9GcTByjqPvixOhr7XDk5IWjK53-UbA6FcKtN-JTTLRw_DuS5kb2Z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4" y="5310724"/>
            <a:ext cx="1958998" cy="146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4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Conduction Convection Radiation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1"/>
            <a:ext cx="8458200" cy="60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Heat Transfer and Where: Atmosphere and Mantle</a:t>
            </a:r>
            <a:endParaRPr lang="en-US" sz="2800" dirty="0"/>
          </a:p>
        </p:txBody>
      </p:sp>
      <p:pic>
        <p:nvPicPr>
          <p:cNvPr id="13314" name="Picture 2" descr="https://encrypted-tbn2.gstatic.com/images?q=tbn:ANd9GcT6HNEvKpTLg-ppSt2So7G9AKE57FIXL9PhITGIuOBkMVapiWLJP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09234"/>
            <a:ext cx="4491012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encrypted-tbn1.gstatic.com/images?q=tbn:ANd9GcTqgfYwgS_CxKgNNzqROGHHLK4mwwkWJwFwjclQz5ANYjHa3EW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3" y="2663780"/>
            <a:ext cx="4267197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509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29200" y="1905000"/>
            <a:ext cx="3962400" cy="3886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Contour Maps</a:t>
            </a:r>
            <a:endParaRPr lang="en-US" dirty="0"/>
          </a:p>
        </p:txBody>
      </p:sp>
      <p:pic>
        <p:nvPicPr>
          <p:cNvPr id="14340" name="Picture 4" descr="https://upload.wikimedia.org/wikipedia/commons/thumb/c/c7/Contour3D.jpg/300px-Contour3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8" y="1970468"/>
            <a:ext cx="4371633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File:Contour2D.sv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05000"/>
            <a:ext cx="41338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9367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62200"/>
            <a:ext cx="8229600" cy="11430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78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ortelvoicemail.files.wordpress.com/2012/07/delicate-arch-arches-national-park-uta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000"/>
            <a:ext cx="7696200" cy="577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23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Layers of the Earth Rap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95400"/>
          </a:xfrm>
        </p:spPr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www.youtube.com/watch?feature=player_embedded&amp;v=Q9j1xGaxYzY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32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the Earth was made...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http://www.youtube.com/watch?feature=player_embedded&amp;v=QDqskltCixA</a:t>
            </a:r>
            <a:r>
              <a:rPr lang="en-US" dirty="0" smtClean="0">
                <a:hlinkClick r:id="rId2"/>
              </a:rPr>
              <a:t>#</a:t>
            </a:r>
            <a:r>
              <a:rPr lang="en-US" dirty="0" smtClean="0"/>
              <a:t>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49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5902818" cy="1371600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en-US" dirty="0" smtClean="0"/>
              <a:t>Force that caused the </a:t>
            </a:r>
          </a:p>
          <a:p>
            <a:pPr marL="457200" lvl="1" indent="0" algn="ctr">
              <a:buNone/>
            </a:pPr>
            <a:r>
              <a:rPr lang="en-US" dirty="0" smtClean="0"/>
              <a:t>Formation of planets and stars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1026" name="Picture 2" descr="http://lifeng.lamost.org/courses/astrotoday/CHAISSON/AT315/IMAGES/AAAKKSW0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018" y="0"/>
            <a:ext cx="2721814" cy="665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05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ciencemuseum.org.uk/ClimateChanging/ClimateScienceInfoZone/Exploringwhatmighthappen/2point2/~/media/ClimateChanging/FindOutMore/Images/twotwothreeone_PlanetOrbits.ash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42142" cy="481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 algn="ctr">
              <a:buNone/>
            </a:pPr>
            <a:endParaRPr lang="en-US" sz="4400" dirty="0" smtClean="0"/>
          </a:p>
          <a:p>
            <a:pPr marL="0" lvl="1" indent="0" algn="ctr">
              <a:buNone/>
            </a:pPr>
            <a:endParaRPr lang="en-US" sz="4400" dirty="0"/>
          </a:p>
          <a:p>
            <a:pPr marL="0" lvl="1" indent="0" algn="ctr">
              <a:buNone/>
            </a:pPr>
            <a:r>
              <a:rPr lang="en-US" sz="4400" dirty="0" smtClean="0"/>
              <a:t>Keeps objects in Orbit </a:t>
            </a:r>
            <a:endParaRPr lang="en-US" sz="4400" dirty="0"/>
          </a:p>
          <a:p>
            <a:endParaRPr lang="en-US" dirty="0"/>
          </a:p>
        </p:txBody>
      </p:sp>
      <p:pic>
        <p:nvPicPr>
          <p:cNvPr id="2052" name="Picture 4" descr="http://upload.wikimedia.org/wikipedia/commons/5/58/Earth_tilt_animatio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404" y="4114800"/>
            <a:ext cx="4814596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99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057400" cy="4525963"/>
          </a:xfrm>
        </p:spPr>
        <p:txBody>
          <a:bodyPr/>
          <a:lstStyle/>
          <a:p>
            <a:pPr marL="457200" lvl="1" indent="0" algn="ctr">
              <a:buNone/>
            </a:pPr>
            <a:r>
              <a:rPr lang="en-US" dirty="0" smtClean="0"/>
              <a:t>Causes the</a:t>
            </a:r>
          </a:p>
          <a:p>
            <a:pPr marL="457200" lvl="1" indent="0" algn="ctr">
              <a:buNone/>
            </a:pPr>
            <a:r>
              <a:rPr lang="en-US" dirty="0" smtClean="0"/>
              <a:t>Tides</a:t>
            </a:r>
            <a:endParaRPr lang="en-US" dirty="0"/>
          </a:p>
          <a:p>
            <a:endParaRPr lang="en-US" dirty="0"/>
          </a:p>
        </p:txBody>
      </p:sp>
      <p:pic>
        <p:nvPicPr>
          <p:cNvPr id="3074" name="Picture 2" descr="http://oceanservice.noaa.gov/education/kits/tides/media/tide06a_45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524000"/>
            <a:ext cx="6324600" cy="463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67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Moon Phases</a:t>
            </a:r>
            <a:endParaRPr lang="en-US" dirty="0"/>
          </a:p>
        </p:txBody>
      </p:sp>
      <p:pic>
        <p:nvPicPr>
          <p:cNvPr id="4098" name="Picture 2" descr="http://upload.wikimedia.org/wikipedia/commons/thumb/4/46/Moon_phases_en.jpg/800px-Moon_phases_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8343896" cy="333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33400" y="5029200"/>
            <a:ext cx="8610600" cy="1371600"/>
          </a:xfrm>
        </p:spPr>
        <p:txBody>
          <a:bodyPr>
            <a:normAutofit fontScale="92500" lnSpcReduction="10000"/>
          </a:bodyPr>
          <a:lstStyle/>
          <a:p>
            <a:pPr marL="457200" lvl="1" indent="0" algn="ctr">
              <a:buNone/>
            </a:pPr>
            <a:r>
              <a:rPr lang="en-US" dirty="0" smtClean="0"/>
              <a:t>Wax On…. Wane Off…</a:t>
            </a:r>
          </a:p>
          <a:p>
            <a:pPr marL="457200" lvl="1" indent="0" algn="ctr">
              <a:buNone/>
            </a:pPr>
            <a:r>
              <a:rPr lang="en-US" dirty="0" smtClean="0"/>
              <a:t>The DOC will help you… </a:t>
            </a:r>
          </a:p>
          <a:p>
            <a:pPr marL="457200" lvl="1" indent="0" algn="ctr">
              <a:buNone/>
            </a:pPr>
            <a:r>
              <a:rPr lang="en-US" dirty="0" smtClean="0"/>
              <a:t>D – O - 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6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Eclipses</a:t>
            </a:r>
            <a:endParaRPr lang="en-US" dirty="0"/>
          </a:p>
        </p:txBody>
      </p:sp>
      <p:pic>
        <p:nvPicPr>
          <p:cNvPr id="12290" name="Picture 2" descr="http://www.astarmathsandphysics.com/o_level_physics_notes/o_level_physics_notes_eclipses_html_m6455b13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600200"/>
            <a:ext cx="58388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encrypted-tbn0.gstatic.com/images?q=tbn:ANd9GcTYaQlpB1ol18My3ibV-0TEFrA7vG2Nyl-JtMle260t6eglFK9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620592"/>
            <a:ext cx="2352675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s://encrypted-tbn0.gstatic.com/images?q=tbn:ANd9GcTyST-XXsj_jCRwcURqZLDzjfUEptj5tpemHKsXkVNn7BgB5Ch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49" y="4419600"/>
            <a:ext cx="277177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284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Layers of the Earth and </a:t>
            </a:r>
            <a:br>
              <a:rPr lang="en-US" dirty="0" smtClean="0"/>
            </a:br>
            <a:r>
              <a:rPr lang="en-US" dirty="0" smtClean="0"/>
              <a:t>Plate Movements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096000" cy="4525963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b="1" u="sng" dirty="0"/>
              <a:t>Convection Currents in the Mantle Song: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Call				</a:t>
            </a:r>
            <a:r>
              <a:rPr lang="en-US" b="1" u="sng" dirty="0"/>
              <a:t>Response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Magma rises up 		</a:t>
            </a:r>
            <a:r>
              <a:rPr lang="en-US" u="sng" dirty="0" smtClean="0"/>
              <a:t>to </a:t>
            </a:r>
            <a:r>
              <a:rPr lang="en-US" u="sng" dirty="0"/>
              <a:t>the mid ocean ridge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(hands go up together)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Spreads out – 		</a:t>
            </a:r>
            <a:r>
              <a:rPr lang="en-US" u="sng" dirty="0" smtClean="0"/>
              <a:t>sea </a:t>
            </a:r>
            <a:r>
              <a:rPr lang="en-US" u="sng" dirty="0"/>
              <a:t>floor spreading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(Hands separate)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 err="1"/>
              <a:t>Subducts</a:t>
            </a:r>
            <a:r>
              <a:rPr lang="en-US" dirty="0"/>
              <a:t> down		</a:t>
            </a:r>
            <a:r>
              <a:rPr lang="en-US" u="sng" dirty="0"/>
              <a:t>into the trenches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(Hands go down)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Melts back into the </a:t>
            </a:r>
            <a:r>
              <a:rPr lang="en-US" dirty="0" smtClean="0"/>
              <a:t>	</a:t>
            </a:r>
            <a:r>
              <a:rPr lang="en-US" u="sng" dirty="0" smtClean="0"/>
              <a:t>Mantle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(Hands wave in front of you to show melting)</a:t>
            </a:r>
          </a:p>
          <a:p>
            <a:pPr marL="0" indent="0">
              <a:buNone/>
            </a:pPr>
            <a:r>
              <a:rPr lang="en-US" b="1" dirty="0"/>
              <a:t> </a:t>
            </a:r>
            <a:endParaRPr lang="en-US" dirty="0"/>
          </a:p>
          <a:p>
            <a:endParaRPr lang="en-US" dirty="0"/>
          </a:p>
        </p:txBody>
      </p:sp>
      <p:pic>
        <p:nvPicPr>
          <p:cNvPr id="5122" name="Picture 2" descr="http://www.revisionworld.com/files/seafloor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276600"/>
            <a:ext cx="3503957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560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Rockwell"/>
        <a:ea typeface=""/>
        <a:cs typeface=""/>
      </a:majorFont>
      <a:minorFont>
        <a:latin typeface="Rockwel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</TotalTime>
  <Words>134</Words>
  <Application>Microsoft Office PowerPoint</Application>
  <PresentationFormat>On-screen Show (4:3)</PresentationFormat>
  <Paragraphs>67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8th Grade MCAS Review </vt:lpstr>
      <vt:lpstr>Layers of the Earth Rap</vt:lpstr>
      <vt:lpstr>How the Earth was made...</vt:lpstr>
      <vt:lpstr>Gravity</vt:lpstr>
      <vt:lpstr>Gravity</vt:lpstr>
      <vt:lpstr>Gravity</vt:lpstr>
      <vt:lpstr>Moon Phases</vt:lpstr>
      <vt:lpstr>Eclipses</vt:lpstr>
      <vt:lpstr>Layers of the Earth and  Plate Movements</vt:lpstr>
      <vt:lpstr>PowerPoint Presentation</vt:lpstr>
      <vt:lpstr>Geologic Time</vt:lpstr>
      <vt:lpstr>Geologic Time</vt:lpstr>
      <vt:lpstr>Rock Cycle</vt:lpstr>
      <vt:lpstr>Weathering and Erosion and Deposition</vt:lpstr>
      <vt:lpstr>Glacial Erosion</vt:lpstr>
      <vt:lpstr>Conduction Convection Radiation</vt:lpstr>
      <vt:lpstr>Contour Maps</vt:lpstr>
      <vt:lpstr>QUESTIONS?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8th Grade MCAS Review </dc:title>
  <dc:creator>somewhereibe@gmail.com</dc:creator>
  <cp:lastModifiedBy>Andrea Aeschlimann</cp:lastModifiedBy>
  <cp:revision>22</cp:revision>
  <dcterms:created xsi:type="dcterms:W3CDTF">2013-05-13T01:12:02Z</dcterms:created>
  <dcterms:modified xsi:type="dcterms:W3CDTF">2013-05-16T14:51:48Z</dcterms:modified>
</cp:coreProperties>
</file>