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4" r:id="rId5"/>
    <p:sldId id="285" r:id="rId6"/>
    <p:sldId id="279" r:id="rId7"/>
    <p:sldId id="277" r:id="rId8"/>
    <p:sldId id="280" r:id="rId9"/>
    <p:sldId id="27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82" r:id="rId30"/>
    <p:sldId id="28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00299-615B-4259-9383-1406AD2C0FD9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ADB5-F796-4286-A574-145959F7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5AF5-76D2-4253-AA62-B04B32EAA83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9728-0DDD-4EA9-A303-7547AE865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B9728-0DDD-4EA9-A303-7547AE8657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14D5-28D1-4FA6-8B01-C2CE1A36CEF5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D2CF-B378-4D25-A8C2-1718E763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Evolution</a:t>
            </a:r>
            <a:br>
              <a:rPr lang="en-US" dirty="0" smtClean="0"/>
            </a:br>
            <a:r>
              <a:rPr lang="en-US" sz="2200" dirty="0" smtClean="0"/>
              <a:t>Notes that go along with Pages 151 through 163 in Cells and Heredity Book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Aeschlimann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pic>
        <p:nvPicPr>
          <p:cNvPr id="6146" name="Picture 2" descr="http://library.sc.edu/spcoll/nathist/darwin/anato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7"/>
          <a:stretch/>
        </p:blipFill>
        <p:spPr bwMode="auto">
          <a:xfrm>
            <a:off x="152400" y="1828800"/>
            <a:ext cx="865866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pic>
        <p:nvPicPr>
          <p:cNvPr id="4098" name="Picture 2" descr="http://www.tactustech.com/vfrog/images_snapshot/comparative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2007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Anatomy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6588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 goes… </a:t>
            </a:r>
          </a:p>
          <a:p>
            <a:pPr lvl="1"/>
            <a:r>
              <a:rPr lang="en-US" sz="5400" b="1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organisms have similar anatomy (bones… structures…)</a:t>
            </a:r>
          </a:p>
          <a:p>
            <a:pPr lvl="1"/>
            <a:r>
              <a:rPr lang="en-US" sz="4400" b="1" dirty="0" smtClean="0">
                <a:solidFill>
                  <a:srgbClr val="92D050"/>
                </a:solidFill>
              </a:rPr>
              <a:t>Then</a:t>
            </a:r>
            <a:r>
              <a:rPr lang="en-US" dirty="0" smtClean="0"/>
              <a:t> they must be related by a </a:t>
            </a:r>
            <a:r>
              <a:rPr lang="en-US" b="1" u="sng" dirty="0">
                <a:solidFill>
                  <a:srgbClr val="FFFF00"/>
                </a:solidFill>
              </a:rPr>
              <a:t>C</a:t>
            </a:r>
            <a:r>
              <a:rPr lang="en-US" b="1" u="sng" dirty="0" smtClean="0">
                <a:solidFill>
                  <a:srgbClr val="FFFF00"/>
                </a:solidFill>
              </a:rPr>
              <a:t>ommon Ancestor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pic>
        <p:nvPicPr>
          <p:cNvPr id="14338" name="Picture 2" descr="http://antranik.org/wp-content/uploads/2011/06/comparative-embryology-of-vertebra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4864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organisms do you think starts like this?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3048000"/>
            <a:ext cx="55626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pic>
        <p:nvPicPr>
          <p:cNvPr id="14338" name="Picture 2" descr="http://antranik.org/wp-content/uploads/2011/06/comparative-embryology-of-vertebra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4864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organisms do you think starts like this?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4343400"/>
            <a:ext cx="5562600" cy="1524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pic>
        <p:nvPicPr>
          <p:cNvPr id="14338" name="Picture 2" descr="http://antranik.org/wp-content/uploads/2011/06/comparative-embryology-of-vertebra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4864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organisms do you think starts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pic>
        <p:nvPicPr>
          <p:cNvPr id="14338" name="Picture 2" descr="http://antranik.org/wp-content/uploads/2011/06/comparative-embryology-of-vertebra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 goes… </a:t>
            </a:r>
          </a:p>
          <a:p>
            <a:pPr lvl="1"/>
            <a:r>
              <a:rPr lang="en-US" sz="5400" b="1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organisms have similar looking embryos (stage of early development)</a:t>
            </a:r>
          </a:p>
          <a:p>
            <a:pPr lvl="1"/>
            <a:r>
              <a:rPr lang="en-US" sz="4400" b="1" dirty="0" smtClean="0">
                <a:solidFill>
                  <a:srgbClr val="92D050"/>
                </a:solidFill>
              </a:rPr>
              <a:t>Then</a:t>
            </a:r>
            <a:r>
              <a:rPr lang="en-US" dirty="0" smtClean="0"/>
              <a:t> they must be related by a </a:t>
            </a:r>
            <a:r>
              <a:rPr lang="en-US" b="1" u="sng" dirty="0">
                <a:solidFill>
                  <a:srgbClr val="FFFF00"/>
                </a:solidFill>
              </a:rPr>
              <a:t>C</a:t>
            </a:r>
            <a:r>
              <a:rPr lang="en-US" b="1" u="sng" dirty="0" smtClean="0">
                <a:solidFill>
                  <a:srgbClr val="FFFF00"/>
                </a:solidFill>
              </a:rPr>
              <a:t>ommon Ancestor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867400"/>
            <a:ext cx="8839200" cy="685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 smtClean="0"/>
              <a:t>the DNA is similar </a:t>
            </a:r>
            <a:r>
              <a:rPr lang="en-US" b="1" dirty="0" smtClean="0">
                <a:solidFill>
                  <a:srgbClr val="92D050"/>
                </a:solidFill>
              </a:rPr>
              <a:t>then</a:t>
            </a:r>
            <a:r>
              <a:rPr lang="en-US" b="1" dirty="0" smtClean="0"/>
              <a:t> they must be related by a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common ancestor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1295400"/>
            <a:ext cx="6664496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457200"/>
            <a:ext cx="28194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130" y="1905000"/>
            <a:ext cx="3102270" cy="4648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How can fossils give us evidence for Evolution?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Today we will: </a:t>
            </a:r>
          </a:p>
          <a:p>
            <a:pPr marL="514350" indent="-514350">
              <a:buAutoNum type="arabicPeriod"/>
            </a:pPr>
            <a:r>
              <a:rPr lang="en-US" dirty="0" smtClean="0"/>
              <a:t>Watch a </a:t>
            </a:r>
            <a:r>
              <a:rPr lang="en-US" dirty="0" err="1" smtClean="0"/>
              <a:t>Brainpop</a:t>
            </a:r>
            <a:r>
              <a:rPr lang="en-US" dirty="0" smtClean="0"/>
              <a:t> on Human Evolution and the Fossil Record</a:t>
            </a:r>
          </a:p>
          <a:p>
            <a:pPr marL="514350" indent="-514350"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inish the Fossil Notes in the book from yesterday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8" y="228600"/>
            <a:ext cx="567129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Tree of Primates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74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here is what the bones look like…</a:t>
            </a:r>
            <a:endParaRPr lang="en-US" dirty="0"/>
          </a:p>
        </p:txBody>
      </p:sp>
      <p:pic>
        <p:nvPicPr>
          <p:cNvPr id="8194" name="Picture 2" descr="https://upload.wikimedia.org/wikipedia/commons/thumb/4/49/Ape_skeletons.png/500px-Ape_skelet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6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Fossil Record of Human Evolution: </a:t>
            </a:r>
            <a:r>
              <a:rPr lang="en-US" sz="1200" b="1" dirty="0"/>
              <a:t>Encyclopedia Britannica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 descr="http://media-2.web.britannica.com/eb-media/93/393-050-4AD3FC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1594"/>
            <a:ext cx="7543800" cy="540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Tree of Finches</a:t>
            </a:r>
            <a:endParaRPr lang="en-US" dirty="0"/>
          </a:p>
        </p:txBody>
      </p:sp>
      <p:pic>
        <p:nvPicPr>
          <p:cNvPr id="9218" name="Picture 2" descr="http://antranik.org/wp-content/uploads/2011/06/finch-family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305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Tree of Bears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913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4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Branching Tree of Life</a:t>
            </a:r>
            <a:endParaRPr lang="en-US" dirty="0"/>
          </a:p>
        </p:txBody>
      </p:sp>
      <p:pic>
        <p:nvPicPr>
          <p:cNvPr id="11266" name="Picture 2" descr="http://bio8.wikispaces.com/file/view/vertebrata_cladogramfigure_2-02.jpg/329453072/800x616/vertebrata_cladogramfigure_2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3999"/>
            <a:ext cx="6629400" cy="51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33400"/>
            <a:ext cx="3600450" cy="541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Branching Tree of Life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… and even this is incomplete …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There are over 200 million species on Earth and we are all somewhere on the evolutionary tree of life</a:t>
            </a:r>
            <a:br>
              <a:rPr lang="en-US" sz="2700" dirty="0" smtClean="0"/>
            </a:br>
            <a:r>
              <a:rPr lang="en-US" sz="2700" dirty="0" smtClean="0"/>
              <a:t>branching off at different points</a:t>
            </a:r>
            <a:endParaRPr lang="en-US" sz="2700" dirty="0"/>
          </a:p>
        </p:txBody>
      </p:sp>
      <p:pic>
        <p:nvPicPr>
          <p:cNvPr id="12290" name="Picture 2" descr="http://ars.els-cdn.com/content/image/1-s2.0-S1055790311003587-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6291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Branching Tree of all of the Kingdoms of Life</a:t>
            </a:r>
            <a:endParaRPr lang="en-US" dirty="0"/>
          </a:p>
        </p:txBody>
      </p:sp>
      <p:pic>
        <p:nvPicPr>
          <p:cNvPr id="13314" name="Picture 2" descr="http://upload.wikimedia.org/wikipedia/commons/thumb/e/e6/Simplified_tree.png/400px-Simplified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4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96529">
            <a:off x="4359186" y="2133600"/>
            <a:ext cx="1112413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9F9D5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Protists</a:t>
            </a:r>
            <a:endParaRPr lang="en-U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 goes: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When you </a:t>
            </a:r>
            <a:r>
              <a:rPr lang="en-US" dirty="0" smtClean="0">
                <a:solidFill>
                  <a:srgbClr val="FF0000"/>
                </a:solidFill>
              </a:rPr>
              <a:t>combine all of the evidence</a:t>
            </a:r>
            <a:r>
              <a:rPr lang="en-US" dirty="0" smtClean="0"/>
              <a:t> for evolution the branching tree is a diagram that </a:t>
            </a:r>
            <a:r>
              <a:rPr lang="en-US" dirty="0" smtClean="0">
                <a:solidFill>
                  <a:srgbClr val="92D050"/>
                </a:solidFill>
              </a:rPr>
              <a:t>shows how scientists think </a:t>
            </a:r>
            <a:r>
              <a:rPr lang="en-US" dirty="0" smtClean="0"/>
              <a:t>different groups of </a:t>
            </a:r>
            <a:r>
              <a:rPr lang="en-US" dirty="0" smtClean="0">
                <a:solidFill>
                  <a:srgbClr val="FFFF00"/>
                </a:solidFill>
              </a:rPr>
              <a:t>organisms are related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457200"/>
            <a:ext cx="28194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130" y="1905000"/>
            <a:ext cx="3102270" cy="4648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Take out your Evidence for Evolution Sheet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Today we will: </a:t>
            </a:r>
          </a:p>
          <a:p>
            <a:pPr marL="514350" indent="-514350">
              <a:buAutoNum type="arabicPeriod"/>
            </a:pPr>
            <a:r>
              <a:rPr lang="en-US" dirty="0"/>
              <a:t>Finish </a:t>
            </a:r>
            <a:r>
              <a:rPr lang="en-US" dirty="0" smtClean="0"/>
              <a:t>the evidence notes </a:t>
            </a:r>
            <a:r>
              <a:rPr lang="en-US" dirty="0"/>
              <a:t>on </a:t>
            </a:r>
            <a:r>
              <a:rPr lang="en-US" dirty="0" smtClean="0"/>
              <a:t>the Branching Tree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Complete a short lab with partners on Homologous Structures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15223" r="27159" b="7906"/>
          <a:stretch/>
        </p:blipFill>
        <p:spPr bwMode="auto">
          <a:xfrm>
            <a:off x="228600" y="228600"/>
            <a:ext cx="473169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04800"/>
            <a:ext cx="28194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524000"/>
            <a:ext cx="3886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Take out your </a:t>
            </a:r>
            <a:r>
              <a:rPr lang="en-US" dirty="0" err="1" smtClean="0"/>
              <a:t>Brainpop</a:t>
            </a:r>
            <a:r>
              <a:rPr lang="en-US" dirty="0" smtClean="0"/>
              <a:t> Notes from Friday on Human Evolution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Today we will: </a:t>
            </a:r>
          </a:p>
          <a:p>
            <a:pPr marL="0" indent="0" algn="ctr">
              <a:buNone/>
            </a:pPr>
            <a:r>
              <a:rPr lang="en-US" dirty="0" smtClean="0"/>
              <a:t>Take notes on evidence for evolution…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074" name="Picture 2" descr="http://1.bp.blogspot.com/-GM-zqgGU5tU/T3CIzYyBeyI/AAAAAAAADpc/8nFIM85zVeM/s1600/compar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0933"/>
            <a:ext cx="54403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7H Groups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38944" r="9659" b="13210"/>
          <a:stretch/>
        </p:blipFill>
        <p:spPr bwMode="auto">
          <a:xfrm>
            <a:off x="762000" y="1676400"/>
            <a:ext cx="7181273" cy="466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57403" cy="49529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In 2006, scientists discovered fossilized skeletons of </a:t>
            </a:r>
            <a:r>
              <a:rPr lang="en-US" dirty="0" smtClean="0"/>
              <a:t>a fish with VERY </a:t>
            </a:r>
            <a:r>
              <a:rPr lang="en-US" dirty="0"/>
              <a:t>interesting features.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Fossil </a:t>
            </a:r>
            <a:r>
              <a:rPr lang="en-US" dirty="0"/>
              <a:t>evidence </a:t>
            </a:r>
            <a:r>
              <a:rPr lang="en-US" dirty="0" smtClean="0"/>
              <a:t>showed </a:t>
            </a:r>
            <a:r>
              <a:rPr lang="en-US" dirty="0"/>
              <a:t>that the animal </a:t>
            </a:r>
            <a:r>
              <a:rPr lang="en-US" dirty="0" smtClean="0"/>
              <a:t>not only had </a:t>
            </a:r>
            <a:r>
              <a:rPr lang="en-US" dirty="0"/>
              <a:t>scales, fins, and gills, but also</a:t>
            </a:r>
            <a:r>
              <a:rPr lang="en-US" dirty="0">
                <a:solidFill>
                  <a:srgbClr val="00B050"/>
                </a:solidFill>
              </a:rPr>
              <a:t> had lungs, a full set of ribs, and limb bones arranged to support the animal’s weight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Question:</a:t>
            </a:r>
            <a:endParaRPr lang="en-US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Why do you think that </a:t>
            </a:r>
            <a:r>
              <a:rPr lang="en-US" b="1" dirty="0">
                <a:solidFill>
                  <a:srgbClr val="FFC000"/>
                </a:solidFill>
              </a:rPr>
              <a:t>the </a:t>
            </a:r>
            <a:r>
              <a:rPr lang="en-US" b="1" i="1" dirty="0" err="1">
                <a:solidFill>
                  <a:srgbClr val="FFC000"/>
                </a:solidFill>
              </a:rPr>
              <a:t>Tiktaalik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fossils are an important piece of evidence for </a:t>
            </a:r>
            <a:r>
              <a:rPr lang="en-US" b="1" dirty="0" smtClean="0">
                <a:solidFill>
                  <a:srgbClr val="FFC000"/>
                </a:solidFill>
              </a:rPr>
              <a:t>evolution?</a:t>
            </a:r>
            <a:endParaRPr lang="en-US" b="1" dirty="0">
              <a:solidFill>
                <a:srgbClr val="FFC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8194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050" name="Picture 2" descr="http://whyy.org/cms/news/files/2008/10/tiktaalik-ros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04" y="304800"/>
            <a:ext cx="4200009" cy="2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03" y="3048000"/>
            <a:ext cx="423943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0901" y="5791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out </a:t>
            </a:r>
            <a:r>
              <a:rPr lang="en-US" dirty="0" smtClean="0"/>
              <a:t>ALL Evolution Notes and have a copy of the yellow Cells and Heredity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dlessgeeks.com/LINKS/MissingLink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39200" cy="65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4597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Fossil Record of Human Evolution: </a:t>
            </a:r>
            <a:r>
              <a:rPr lang="en-US" sz="1200" b="1" dirty="0"/>
              <a:t>Encyclopedia Britannica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 descr="http://media-2.web.britannica.com/eb-media/93/393-050-4AD3FC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1594"/>
            <a:ext cx="7543800" cy="540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9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75"/>
            <a:ext cx="8229600" cy="1143000"/>
          </a:xfrm>
        </p:spPr>
        <p:txBody>
          <a:bodyPr/>
          <a:lstStyle/>
          <a:p>
            <a:r>
              <a:rPr lang="en-US" dirty="0" smtClean="0"/>
              <a:t>The Fossil Record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572000" cy="56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 goes… </a:t>
            </a:r>
          </a:p>
          <a:p>
            <a:pPr lvl="1"/>
            <a:r>
              <a:rPr lang="en-US" sz="5400" b="1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the fossil record shows continuous evidence of small changes in species, extinctions, and changes in the environment over geologic time…</a:t>
            </a:r>
          </a:p>
          <a:p>
            <a:pPr lvl="1"/>
            <a:r>
              <a:rPr lang="en-US" sz="4400" b="1" dirty="0" smtClean="0">
                <a:solidFill>
                  <a:srgbClr val="92D050"/>
                </a:solidFill>
              </a:rPr>
              <a:t>Then</a:t>
            </a:r>
            <a:r>
              <a:rPr lang="en-US" dirty="0" smtClean="0"/>
              <a:t> this is evidence of </a:t>
            </a:r>
            <a:r>
              <a:rPr lang="en-US" dirty="0" smtClean="0">
                <a:solidFill>
                  <a:srgbClr val="FFFF00"/>
                </a:solidFill>
              </a:rPr>
              <a:t>evolution.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 A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410</Words>
  <Application>Microsoft Office PowerPoint</Application>
  <PresentationFormat>On-screen Show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Evidence for Evolution Notes that go along with Pages 151 through 163 in Cells and Heredity Book </vt:lpstr>
      <vt:lpstr>Do Now</vt:lpstr>
      <vt:lpstr>Do Now</vt:lpstr>
      <vt:lpstr>Do Now</vt:lpstr>
      <vt:lpstr>PowerPoint Presentation</vt:lpstr>
      <vt:lpstr>PowerPoint Presentation</vt:lpstr>
      <vt:lpstr>The Fossil Record of Human Evolution: Encyclopedia Britannica </vt:lpstr>
      <vt:lpstr>The Fossil Record </vt:lpstr>
      <vt:lpstr>The Fossil Record</vt:lpstr>
      <vt:lpstr>Comparative Anatomy</vt:lpstr>
      <vt:lpstr>Comparative Anatomy</vt:lpstr>
      <vt:lpstr>Comparative Anatomy</vt:lpstr>
      <vt:lpstr>Comparative Anatomy</vt:lpstr>
      <vt:lpstr>Embryology</vt:lpstr>
      <vt:lpstr>Embryology</vt:lpstr>
      <vt:lpstr>Embryology</vt:lpstr>
      <vt:lpstr>Embryology</vt:lpstr>
      <vt:lpstr>Embrology</vt:lpstr>
      <vt:lpstr>Comparative DNA</vt:lpstr>
      <vt:lpstr>Branching Tree of Primates</vt:lpstr>
      <vt:lpstr>And here is what the bones look like…</vt:lpstr>
      <vt:lpstr>The Fossil Record of Human Evolution: Encyclopedia Britannica </vt:lpstr>
      <vt:lpstr>Branching Tree of Finches</vt:lpstr>
      <vt:lpstr>Branching Tree of Bears</vt:lpstr>
      <vt:lpstr>Simple Branching Tree of Life</vt:lpstr>
      <vt:lpstr>Complex Branching Tree of Life  … and even this is incomplete …   There are over 200 million species on Earth and we are all somewhere on the evolutionary tree of life branching off at different points</vt:lpstr>
      <vt:lpstr>A Branching Tree of all of the Kingdoms of Life</vt:lpstr>
      <vt:lpstr>Branching Tree</vt:lpstr>
      <vt:lpstr>Do Now</vt:lpstr>
      <vt:lpstr>7H Groups</vt:lpstr>
    </vt:vector>
  </TitlesOfParts>
  <Company>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Evolution</dc:title>
  <dc:creator>Andrea Aeschlimann</dc:creator>
  <cp:lastModifiedBy>Andrea Aeschlimann</cp:lastModifiedBy>
  <cp:revision>16</cp:revision>
  <cp:lastPrinted>2013-04-26T16:03:00Z</cp:lastPrinted>
  <dcterms:created xsi:type="dcterms:W3CDTF">2013-04-26T12:23:56Z</dcterms:created>
  <dcterms:modified xsi:type="dcterms:W3CDTF">2013-05-01T12:30:08Z</dcterms:modified>
</cp:coreProperties>
</file>