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7" r:id="rId6"/>
    <p:sldId id="260" r:id="rId7"/>
    <p:sldId id="265" r:id="rId8"/>
    <p:sldId id="280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75" r:id="rId17"/>
    <p:sldId id="258" r:id="rId18"/>
    <p:sldId id="259" r:id="rId19"/>
    <p:sldId id="270" r:id="rId20"/>
    <p:sldId id="271" r:id="rId21"/>
    <p:sldId id="261" r:id="rId22"/>
    <p:sldId id="262" r:id="rId23"/>
    <p:sldId id="281" r:id="rId24"/>
    <p:sldId id="285" r:id="rId25"/>
    <p:sldId id="284" r:id="rId26"/>
    <p:sldId id="266" r:id="rId27"/>
    <p:sldId id="286" r:id="rId28"/>
    <p:sldId id="283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D3221-D5F2-4423-8769-007D07EF071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1ECD-622C-499C-9CCF-9445B8392D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-zafJKbMPA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tube.com/watch?v=EdKhQVHc3A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apps.net/interactives/pepperMoths.swf" TargetMode="External"/><Relationship Id="rId5" Type="http://schemas.openxmlformats.org/officeDocument/2006/relationships/hyperlink" Target="http://www.nhm.ac.uk/nature-online/evolution/what-is-evolution/natural-selection-game/the-evolution-experience.html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Georgia" pitchFamily="18" charset="0"/>
              </a:rPr>
              <a:t>MCAS </a:t>
            </a:r>
            <a:br>
              <a:rPr lang="en-US" sz="60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Georgia" pitchFamily="18" charset="0"/>
              </a:rPr>
              <a:t>Life Science Review </a:t>
            </a:r>
            <a:endParaRPr lang="en-US" sz="6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roadinstitute.org/files/news/images/2010/HapMap3-fullsi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63392"/>
            <a:ext cx="7201406" cy="479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DNA, Genes, and Heredity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AutoShape 2" descr="http://4.bp.blogspot.com/_mZuHgMrCL8U/TKVtdiiSGgI/AAAAAAAAABE/TWWlMaFFE-Y/s1600/pic+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2214"/>
            <a:ext cx="5657048" cy="42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DNA, Genes, and Heredity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2289"/>
            <a:ext cx="5486400" cy="504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638800" y="5240577"/>
            <a:ext cx="1447800" cy="1219200"/>
          </a:xfrm>
          <a:prstGeom prst="ellipse">
            <a:avLst/>
          </a:prstGeom>
          <a:noFill/>
          <a:ln w="7620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62800" y="5354877"/>
            <a:ext cx="1600200" cy="990600"/>
            <a:chOff x="7162800" y="5354877"/>
            <a:chExt cx="1600200" cy="990600"/>
          </a:xfrm>
        </p:grpSpPr>
        <p:sp>
          <p:nvSpPr>
            <p:cNvPr id="5" name="Right Arrow 4"/>
            <p:cNvSpPr/>
            <p:nvPr/>
          </p:nvSpPr>
          <p:spPr>
            <a:xfrm rot="10800000">
              <a:off x="7162800" y="5354877"/>
              <a:ext cx="1600200" cy="99060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67600" y="5638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It’s a BOY!</a:t>
              </a:r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055158" y="1600200"/>
            <a:ext cx="205740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This is a Karyotype. </a:t>
            </a:r>
          </a:p>
          <a:p>
            <a:pPr algn="ctr"/>
            <a:r>
              <a:rPr lang="en-US" sz="1200" b="1" dirty="0" smtClean="0"/>
              <a:t>It shows the 23 PAIRS of chromosomes in one human skin cell. These chromosomes contain DNA. 23 individual chromosomes came from the mother and23 of them came from the father.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Can you tell if this DNA came from a boy or a Girl?  </a:t>
            </a:r>
            <a:endParaRPr lang="en-US" sz="1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962900" y="6172200"/>
            <a:ext cx="114965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XY is a boy and XX is a girl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62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Punnett Square for Gender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49027"/>
            <a:ext cx="6172200" cy="463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Punnett </a:t>
            </a: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Squares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18" y="1524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1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Genotype and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514600"/>
            <a:ext cx="3429000" cy="36115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bg1"/>
                </a:solidFill>
                <a:latin typeface="Rockwell" panose="02060603020205020403" pitchFamily="18" charset="0"/>
              </a:rPr>
              <a:t>Genotype: </a:t>
            </a: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the genes passed down from the parents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chemeClr val="bg1"/>
                </a:solidFill>
                <a:latin typeface="Rockwell" panose="02060603020205020403" pitchFamily="18" charset="0"/>
              </a:rPr>
              <a:t>Phenotype: </a:t>
            </a: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the trait that you can see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259"/>
            <a:ext cx="7924800" cy="80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://www.newtonsapple.org.uk/wp-content/uploads/2014/01/mixed-race-eye-colour-me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8" y="2514600"/>
            <a:ext cx="475217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0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Punnett </a:t>
            </a: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Squares</a:t>
            </a:r>
            <a:endParaRPr lang="en-US" dirty="0"/>
          </a:p>
        </p:txBody>
      </p:sp>
      <p:sp>
        <p:nvSpPr>
          <p:cNvPr id="3" name="AutoShape 2" descr="http://askabiologist.asu.edu/sites/default/files/resources/articles/mendel/punnett_peas_f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65068"/>
            <a:ext cx="3810000" cy="541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5" y="1295400"/>
            <a:ext cx="302381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5" y="4191000"/>
            <a:ext cx="3883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percentage of the offspring will have yellow Seeds?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Green Seeds?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http://facultylounge.whfreeman.com/files/images/figure_25_04.preview.jpg</a:t>
            </a:r>
          </a:p>
        </p:txBody>
      </p:sp>
      <p:pic>
        <p:nvPicPr>
          <p:cNvPr id="8195" name="Picture 3" descr="C:\Users\aaeschlimann\Downloads\figure_25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9058"/>
            <a:ext cx="9042319" cy="60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Sexual vs. Asexual Reproduction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4267200" cy="2209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bg1"/>
                </a:solidFill>
                <a:latin typeface="Georgia" pitchFamily="18" charset="0"/>
              </a:rPr>
              <a:t>Sexual Reproduction: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2 Parents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Offspring are NOT identical to the parents 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Georgia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ore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 genetic diversity </a:t>
            </a:r>
            <a:endParaRPr lang="en-US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" name="Picture 4" descr="https://encrypted-tbn0.google.com/images?q=tbn:ANd9GcTX_yS8zSc4paxmFGMG5_TCIKkFndPrtRSgnoqSDC8ZUejdJPiH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2362200" cy="3165838"/>
          </a:xfrm>
          <a:prstGeom prst="rect">
            <a:avLst/>
          </a:prstGeom>
          <a:noFill/>
        </p:spPr>
      </p:pic>
      <p:pic>
        <p:nvPicPr>
          <p:cNvPr id="11" name="Picture 8" descr="http://www.focusonlinecommunities.com/servlet/JiveServlet/showImage/38-2280-3714/Loving+2+parent+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3905250" cy="2790825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800600" y="4419600"/>
            <a:ext cx="4343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Asexual Reproduction: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Parents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Offspring are identical to the parent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Sexual vs. Asexual Reproduction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600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  <a:latin typeface="Georgia" pitchFamily="18" charset="0"/>
              </a:rPr>
              <a:t>Question: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Which type of reproduction will lead to greater </a:t>
            </a:r>
            <a:r>
              <a:rPr lang="en-US" sz="3200" b="1" dirty="0" smtClean="0">
                <a:solidFill>
                  <a:srgbClr val="FF0000"/>
                </a:solidFill>
                <a:latin typeface="Georgia" pitchFamily="18" charset="0"/>
              </a:rPr>
              <a:t>genetic diversity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in a population? 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6400" name="Picture 16" descr="http://inkjot.files.wordpress.com/2010/02/asexual-reproduc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352800" cy="3352800"/>
          </a:xfrm>
          <a:prstGeom prst="rect">
            <a:avLst/>
          </a:prstGeom>
          <a:noFill/>
        </p:spPr>
      </p:pic>
      <p:pic>
        <p:nvPicPr>
          <p:cNvPr id="16412" name="Picture 28" descr="https://encrypted-tbn0.google.com/images?q=tbn:ANd9GcSxtj_aTyZbZzjJ06ocPOz5oEg0xMRDULR_1xGgR_ySMv3sY7B2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76600"/>
            <a:ext cx="2688762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Georgia" pitchFamily="18" charset="0"/>
              </a:rPr>
              <a:t>Food Chain</a:t>
            </a:r>
            <a:endParaRPr lang="en-US" sz="6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AutoShape 2" descr="http://2.bp.blogspot.com/-kM0huiK5Oc0/U0RyyPrIAkI/AAAAAAAABWk/7RTa3I-8sSA/s1600/food_we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14478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All organisms in an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Arrows go in the direction of Energy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Producers (Plants) convert solar energy into food for all other organisms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 b="-3855"/>
          <a:stretch/>
        </p:blipFill>
        <p:spPr bwMode="auto">
          <a:xfrm>
            <a:off x="329353" y="1447800"/>
            <a:ext cx="8486775" cy="45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9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Georgia" pitchFamily="18" charset="0"/>
              </a:rPr>
              <a:t>Cells </a:t>
            </a:r>
            <a:endParaRPr lang="en-US" sz="6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http://www.youtube.com/watch?v=-zafJKbMPA8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t="12969"/>
          <a:stretch>
            <a:fillRect/>
          </a:stretch>
        </p:blipFill>
        <p:spPr bwMode="auto">
          <a:xfrm>
            <a:off x="1066800" y="2362200"/>
            <a:ext cx="7315200" cy="357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7400" y="1524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Georgia" pitchFamily="18" charset="0"/>
              </a:rPr>
              <a:t>Plant</a:t>
            </a:r>
            <a:r>
              <a:rPr lang="en-US" sz="3000" b="1" dirty="0" smtClean="0">
                <a:latin typeface="Georgia" pitchFamily="18" charset="0"/>
              </a:rPr>
              <a:t> </a:t>
            </a:r>
            <a:endParaRPr lang="en-US" sz="30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1524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Georgia" pitchFamily="18" charset="0"/>
              </a:rPr>
              <a:t>Animal</a:t>
            </a:r>
            <a:r>
              <a:rPr lang="en-US" sz="3000" dirty="0" smtClean="0">
                <a:latin typeface="Georgia" pitchFamily="18" charset="0"/>
              </a:rPr>
              <a:t> </a:t>
            </a:r>
            <a:endParaRPr lang="en-US" sz="3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Food Chain: Trophic Levels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AutoShape 2" descr="http://www.enchantedlearning.com/subjects/foodchain/samplefoodchain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39049"/>
            <a:ext cx="5486400" cy="494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62252" y="1676400"/>
            <a:ext cx="2435225" cy="1066800"/>
          </a:xfrm>
          <a:prstGeom prst="rightArrow">
            <a:avLst>
              <a:gd name="adj1" fmla="val 50000"/>
              <a:gd name="adj2" fmla="val 491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Feeder Level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33400" y="2433961"/>
            <a:ext cx="2435225" cy="1066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Plants PRODUCE their own food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33400" y="3124200"/>
            <a:ext cx="2435225" cy="1066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Primary (First) Consumers Eat ONLY Plants - Herbivores</a:t>
            </a:r>
            <a:endParaRPr lang="en-US" sz="1200" dirty="0"/>
          </a:p>
        </p:txBody>
      </p:sp>
      <p:sp>
        <p:nvSpPr>
          <p:cNvPr id="9" name="Right Arrow 8"/>
          <p:cNvSpPr/>
          <p:nvPr/>
        </p:nvSpPr>
        <p:spPr>
          <a:xfrm>
            <a:off x="609600" y="3855139"/>
            <a:ext cx="2435225" cy="1066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Secondary </a:t>
            </a:r>
            <a:r>
              <a:rPr lang="en-US" sz="1200" dirty="0"/>
              <a:t>Consumers Eat </a:t>
            </a:r>
            <a:r>
              <a:rPr lang="en-US" sz="1200" dirty="0" smtClean="0"/>
              <a:t>Primary Consumers</a:t>
            </a:r>
            <a:endParaRPr lang="en-US" sz="1200" dirty="0"/>
          </a:p>
        </p:txBody>
      </p:sp>
      <p:sp>
        <p:nvSpPr>
          <p:cNvPr id="10" name="Right Arrow 9"/>
          <p:cNvSpPr/>
          <p:nvPr/>
        </p:nvSpPr>
        <p:spPr>
          <a:xfrm>
            <a:off x="635493" y="4540939"/>
            <a:ext cx="2435225" cy="1066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Tertiary Consumers </a:t>
            </a:r>
            <a:r>
              <a:rPr lang="en-US" sz="1200" dirty="0"/>
              <a:t>Eat </a:t>
            </a:r>
            <a:r>
              <a:rPr lang="en-US" sz="1200" dirty="0" smtClean="0"/>
              <a:t>Secondary Consumers</a:t>
            </a:r>
            <a:endParaRPr lang="en-US" sz="1200" dirty="0"/>
          </a:p>
        </p:txBody>
      </p:sp>
      <p:sp>
        <p:nvSpPr>
          <p:cNvPr id="11" name="Right Arrow 10"/>
          <p:cNvSpPr/>
          <p:nvPr/>
        </p:nvSpPr>
        <p:spPr>
          <a:xfrm>
            <a:off x="635492" y="5218601"/>
            <a:ext cx="2435225" cy="1066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Top Predators - Carnivores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86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Georgia" pitchFamily="18" charset="0"/>
              </a:rPr>
              <a:t>Food Web</a:t>
            </a:r>
            <a:endParaRPr lang="en-US" sz="6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943600"/>
            <a:ext cx="6248400" cy="487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http://www.youtube.com/watch?v=EdKhQVHc3Ao</a:t>
            </a:r>
            <a:endParaRPr lang="en-US" dirty="0"/>
          </a:p>
        </p:txBody>
      </p:sp>
      <p:sp>
        <p:nvSpPr>
          <p:cNvPr id="4" name="AutoShape 2" descr="http://2.bp.blogspot.com/-kM0huiK5Oc0/U0RyyPrIAkI/AAAAAAAABWk/7RTa3I-8sSA/s1600/food_we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9815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14478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The interactions of all organisms in an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Arrows go in the direction of Energy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Producers (Plants) convert solar energy into food for all other organisms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bg1"/>
                </a:solidFill>
                <a:latin typeface="Georgia" pitchFamily="18" charset="0"/>
              </a:rPr>
              <a:t>Symbiosis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Relationships between Organisms</a:t>
            </a:r>
            <a:endParaRPr lang="en-US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9468" name="Picture 12" descr="http://simplyfantasticbooks.files.wordpress.com/2010/06/mosqu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33850" cy="2362200"/>
          </a:xfrm>
          <a:prstGeom prst="rect">
            <a:avLst/>
          </a:prstGeom>
          <a:noFill/>
        </p:spPr>
      </p:pic>
      <p:pic>
        <p:nvPicPr>
          <p:cNvPr id="19474" name="Picture 18" descr="http://www.asknature.org/images/uploads/strategy/257ff2165dd45c76e556a935ef3d9339/c853da46136e5cc284b77bf4b48fff73.jpg"/>
          <p:cNvPicPr>
            <a:picLocks noChangeAspect="1" noChangeArrowheads="1"/>
          </p:cNvPicPr>
          <p:nvPr/>
        </p:nvPicPr>
        <p:blipFill>
          <a:blip r:embed="rId3" cstate="print"/>
          <a:srcRect l="1635" r="1881"/>
          <a:stretch>
            <a:fillRect/>
          </a:stretch>
        </p:blipFill>
        <p:spPr bwMode="auto">
          <a:xfrm>
            <a:off x="228600" y="1676400"/>
            <a:ext cx="4495800" cy="2133600"/>
          </a:xfrm>
          <a:prstGeom prst="rect">
            <a:avLst/>
          </a:prstGeom>
          <a:noFill/>
        </p:spPr>
      </p:pic>
      <p:pic>
        <p:nvPicPr>
          <p:cNvPr id="19476" name="Picture 20" descr="http://farm3.staticflickr.com/2181/2187887857_4de333be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4038600" cy="2689708"/>
          </a:xfrm>
          <a:prstGeom prst="rect">
            <a:avLst/>
          </a:prstGeom>
          <a:noFill/>
        </p:spPr>
      </p:pic>
      <p:pic>
        <p:nvPicPr>
          <p:cNvPr id="19478" name="Picture 22" descr="http://images.sciencedaily.com/2009/08/090806141708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199"/>
            <a:ext cx="4276939" cy="28441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14600" y="3276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Mutualism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3276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Parasitism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4038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Commensalism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6019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Predator -Prey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154" y="274638"/>
            <a:ext cx="470464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Evolution By Natural Selection</a:t>
            </a:r>
            <a:endParaRPr lang="en-US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6" y="152400"/>
            <a:ext cx="3511858" cy="23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657600" cy="189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3945"/>
            <a:ext cx="3753555" cy="221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16764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Natural selection is simply the logical result of four features of living systems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variation</a:t>
            </a:r>
            <a:r>
              <a:rPr lang="en-US" dirty="0">
                <a:solidFill>
                  <a:schemeClr val="bg1"/>
                </a:solidFill>
              </a:rPr>
              <a:t> - individuals in a population vary from one another</a:t>
            </a:r>
          </a:p>
          <a:p>
            <a:r>
              <a:rPr lang="en-US" b="1" dirty="0">
                <a:solidFill>
                  <a:schemeClr val="bg1"/>
                </a:solidFill>
              </a:rPr>
              <a:t>inheritance</a:t>
            </a:r>
            <a:r>
              <a:rPr lang="en-US" dirty="0">
                <a:solidFill>
                  <a:schemeClr val="bg1"/>
                </a:solidFill>
              </a:rPr>
              <a:t> - parents pass on their traits to their offspring genetically</a:t>
            </a:r>
          </a:p>
          <a:p>
            <a:r>
              <a:rPr lang="en-US" b="1" dirty="0">
                <a:solidFill>
                  <a:schemeClr val="bg1"/>
                </a:solidFill>
              </a:rPr>
              <a:t>selection</a:t>
            </a:r>
            <a:r>
              <a:rPr lang="en-US" dirty="0">
                <a:solidFill>
                  <a:schemeClr val="bg1"/>
                </a:solidFill>
              </a:rPr>
              <a:t> - some variants reproduce more than others</a:t>
            </a:r>
          </a:p>
          <a:p>
            <a:r>
              <a:rPr lang="en-US" b="1" dirty="0">
                <a:solidFill>
                  <a:schemeClr val="bg1"/>
                </a:solidFill>
              </a:rPr>
              <a:t>time</a:t>
            </a:r>
            <a:r>
              <a:rPr lang="en-US" dirty="0">
                <a:solidFill>
                  <a:schemeClr val="bg1"/>
                </a:solidFill>
              </a:rPr>
              <a:t> - successful variations accumulate over many </a:t>
            </a:r>
            <a:r>
              <a:rPr lang="en-US" dirty="0" smtClean="0">
                <a:solidFill>
                  <a:schemeClr val="bg1"/>
                </a:solidFill>
              </a:rPr>
              <a:t>generations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www.nhm.ac.uk/nature-online/evolution/what-is-evolution/natural-selection-game/the-evolution-experience.html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www.techapps.net/interactives/pepperMoths.swf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609600"/>
            <a:ext cx="1752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Darwin’s Evidence for Evolution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"/>
            <a:ext cx="680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106140"/>
            <a:ext cx="6273800" cy="173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Evolution of Bacteria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3814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7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14761" b="6743"/>
          <a:stretch/>
        </p:blipFill>
        <p:spPr bwMode="auto">
          <a:xfrm>
            <a:off x="2133600" y="152400"/>
            <a:ext cx="499984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2963"/>
            <a:ext cx="585895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Classification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315200" cy="49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Classification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6392"/>
            <a:ext cx="6858000" cy="56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47800" y="6172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Georgia" pitchFamily="18" charset="0"/>
              </a:rPr>
              <a:t>Organelles: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Small ,membrane enclosed, parts of the cell that do a specific job.  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Georgia" pitchFamily="18" charset="0"/>
              </a:rPr>
              <a:t>Cells: </a:t>
            </a:r>
            <a:r>
              <a:rPr lang="en-US" sz="6600" i="1" dirty="0" smtClean="0">
                <a:solidFill>
                  <a:schemeClr val="bg1"/>
                </a:solidFill>
                <a:latin typeface="Georgia" pitchFamily="18" charset="0"/>
              </a:rPr>
              <a:t>Similarities </a:t>
            </a:r>
            <a:endParaRPr lang="en-US" sz="66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t="23337" b="5569"/>
          <a:stretch>
            <a:fillRect/>
          </a:stretch>
        </p:blipFill>
        <p:spPr bwMode="auto">
          <a:xfrm>
            <a:off x="304800" y="2362200"/>
            <a:ext cx="883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48400" y="16002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Georgia" pitchFamily="18" charset="0"/>
              </a:rPr>
              <a:t>Plant</a:t>
            </a:r>
            <a:r>
              <a:rPr lang="en-US" sz="3000" b="1" dirty="0" smtClean="0">
                <a:latin typeface="Georgia" pitchFamily="18" charset="0"/>
              </a:rPr>
              <a:t> </a:t>
            </a:r>
            <a:endParaRPr lang="en-US" sz="30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16764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Georgia" pitchFamily="18" charset="0"/>
              </a:rPr>
              <a:t>Animal</a:t>
            </a:r>
            <a:r>
              <a:rPr lang="en-US" sz="3000" dirty="0" smtClean="0">
                <a:latin typeface="Georgia" pitchFamily="18" charset="0"/>
              </a:rPr>
              <a:t> </a:t>
            </a:r>
            <a:endParaRPr lang="en-US" sz="30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667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Cell Membrane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657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Nucleus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3124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Cytoplasm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4267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Mitochondria</a:t>
            </a:r>
            <a:endParaRPr lang="en-US" sz="2000" b="1" dirty="0">
              <a:latin typeface="Georgia" pitchFamily="18" charset="0"/>
            </a:endParaRPr>
          </a:p>
        </p:txBody>
      </p:sp>
      <p:pic>
        <p:nvPicPr>
          <p:cNvPr id="21506" name="Picture 2" descr="http://topnews.in/health/files/Chromosome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840730" cy="6871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0509 C -0.01389 0.00093 -0.00191 0.00648 -0.0125 -0.00093 C -0.02084 -0.00671 -0.03091 -0.00903 -0.03976 -0.01296 C -0.04462 -0.01505 -0.05261 -0.02014 -0.05799 -0.02106 C -0.0691 -0.02292 -0.09132 -0.02523 -0.09132 -0.025 C -0.129 -0.02407 -0.15348 -0.02407 -0.18681 -0.01505 C -0.18837 -0.01366 -0.18976 -0.01204 -0.19132 -0.01111 C -0.19427 -0.00926 -0.20035 -0.00694 -0.20035 -0.00671 C -0.2066 0.00093 -0.21476 0.00648 -0.22309 0.00926 C -0.22466 0.01065 -0.22604 0.01204 -0.22761 0.0132 C -0.229 0.01412 -0.23073 0.01412 -0.23212 0.01528 C -0.23646 0.01875 -0.2408 0.02477 -0.24427 0.0294 C -0.24618 0.03681 -0.24931 0.0382 -0.25348 0.04352 C -0.25729 0.06019 -0.25191 0.03982 -0.25799 0.0537 C -0.26354 0.0662 -0.25486 0.05394 -0.2625 0.06366 C -0.26424 0.07222 -0.26632 0.0787 -0.27014 0.08588 C -0.27188 0.09352 -0.27483 0.10255 -0.27917 0.1081 C -0.28039 0.11273 -0.28073 0.11782 -0.28212 0.12222 C -0.2842 0.1287 -0.28698 0.13333 -0.2882 0.14051 C -0.29011 0.15208 -0.29045 0.16065 -0.29132 0.17292 C -0.2908 0.18565 -0.29167 0.19861 -0.28976 0.21111 C -0.28872 0.21829 -0.28368 0.22338 -0.28073 0.2294 C -0.27743 0.23611 -0.27587 0.24815 -0.27309 0.25556 C -0.26875 0.26736 -0.26407 0.27963 -0.26094 0.29213 C -0.25903 0.3 -0.25313 0.30347 -0.24879 0.3081 C -0.24045 0.3169 -0.23386 0.32708 -0.22309 0.33032 C -0.21858 0.33449 -0.21146 0.34028 -0.20643 0.34259 C -0.19636 0.35602 -0.17587 0.36458 -0.1625 0.37083 C -0.13854 0.38195 -0.11476 0.39653 -0.08976 0.40324 C -0.03056 0.40093 -0.05313 0.40625 -0.02466 0.39306 C -0.01632 0.38195 -0.02743 0.39537 -0.01702 0.38704 C -0.0132 0.38403 -0.0099 0.37847 -0.00643 0.37477 C -0.00348 0.37176 0.0026 0.36667 0.0026 0.3669 C 0.00364 0.36458 0.00434 0.36204 0.00573 0.36065 C 0.00694 0.35926 0.0092 0.36019 0.01024 0.3588 C 0.01146 0.35718 0.01093 0.3544 0.0118 0.35255 C 0.01302 0.35023 0.01475 0.34861 0.01632 0.34653 C 0.01996 0.33218 0.01475 0.34954 0.02239 0.33449 C 0.02326 0.33264 0.02326 0.33032 0.02396 0.32847 C 0.02569 0.32431 0.02795 0.32037 0.02986 0.3162 C 0.03159 0.31273 0.03159 0.30787 0.03298 0.30417 C 0.03402 0.30139 0.03489 0.29861 0.03593 0.29607 C 0.0368 0.29398 0.03819 0.29213 0.03906 0.29005 C 0.04166 0.28357 0.04097 0.27917 0.04514 0.27384 C 0.04652 0.26551 0.04757 0.26065 0.05121 0.2537 C 0.05451 0.2294 0.05225 0.23866 0.05573 0.22546 C 0.05521 0.20532 0.05503 0.18495 0.05416 0.16482 C 0.05382 0.15833 0.05104 0.14884 0.04965 0.14259 C 0.04878 0.13843 0.04652 0.13032 0.04652 0.13056 C 0.04496 0.11644 0.04027 0.0882 0.03298 0.07778 C 0.03125 0.06875 0.03055 0.06019 0.02534 0.0537 C 0.0217 0.0382 0.02673 0.05625 0.02083 0.04352 C 0.01996 0.04167 0.02014 0.03935 0.01927 0.0375 C 0.01527 0.02847 0.00711 0.02037 -0.00035 0.01736 C -0.00469 0.01157 -0.00816 0.01111 -0.01407 0.00926 C -0.00677 -0.00046 0.05729 0.00255 0.07691 0.00116 C 0.10191 -0.00463 0.12864 -0.00417 0.15416 -0.00694 C 0.1625 -0.00926 0.17014 -0.01273 0.17847 -0.01505 C 0.18715 -0.02268 0.18975 -0.02407 0.19965 -0.02708 C 0.23177 -0.04907 0.26128 -0.03843 0.30121 -0.03935 C 0.31823 -0.04444 0.33402 -0.04282 0.35121 -0.0412 C 0.36406 -0.03588 0.37326 -0.02222 0.38593 -0.01713 C 0.39496 0.00046 0.37986 -0.02731 0.39809 -0.00301 C 0.40034 -7.40741E-7 0.40191 0.00417 0.40416 0.00718 C 0.40729 0.01134 0.4125 0.01597 0.41632 0.01921 C 0.42222 0.03195 0.41562 0.02083 0.42396 0.02732 C 0.42812 0.03056 0.42604 0.0331 0.42986 0.0375 C 0.43264 0.04074 0.43906 0.0456 0.43906 0.04583 C 0.44757 0.06227 0.4493 0.07778 0.45416 0.09607 C 0.45677 0.14722 0.45746 0.18982 0.45573 0.24352 C 0.45538 0.25486 0.44809 0.26898 0.44357 0.27778 C 0.44271 0.27963 0.44305 0.28218 0.44201 0.28403 C 0.43316 0.29931 0.42083 0.31389 0.41024 0.32639 C 0.39757 0.34144 0.38889 0.35718 0.37239 0.36482 C 0.35642 0.36412 0.33524 0.36482 0.31788 0.36065 C 0.30451 0.35741 0.29375 0.34769 0.28142 0.34259 C 0.27986 0.3412 0.27847 0.33958 0.27691 0.33843 C 0.27552 0.3375 0.27378 0.33773 0.27239 0.33657 C 0.27118 0.33565 0.27048 0.33357 0.26927 0.33241 C 0.26597 0.3294 0.26232 0.32801 0.25868 0.32639 C 0.25764 0.325 0.25694 0.32315 0.25573 0.32222 C 0.25277 0.32037 0.24652 0.31829 0.24652 0.31852 C 0.24166 0.3132 0.23871 0.30857 0.23298 0.30625 C 0.22552 0.29954 0.22066 0.29491 0.2118 0.29213 C 0.20312 0.28056 0.20764 0.28357 0.19965 0.27986 C 0.19114 0.26921 0.19062 0.2581 0.18455 0.2456 C 0.18281 0.23657 0.18107 0.22847 0.17986 0.21921 C 0.18073 0.20532 0.18021 0.18195 0.18906 0.17083 C 0.19149 0.16157 0.19635 0.15695 0.19965 0.14861 C 0.20034 0.14676 0.20034 0.14445 0.20121 0.14259 C 0.20642 0.13102 0.20416 0.15 0.21024 0.12639 C 0.21232 0.11852 0.21076 0.12199 0.21475 0.1162 C 0.21597 0.10718 0.21718 0.09884 0.21927 0.09005 C 0.21823 0.07755 0.2184 0.06968 0.21319 0.05972 C 0.21059 0.04421 0.21389 0.0588 0.20729 0.04352 C 0.20468 0.0375 0.20173 0.02685 0.19652 0.02338 C 0.17604 0.00972 0.1375 0.01574 0.12396 0.01528 C 0.10486 0.00671 0.08507 -0.00301 0.06475 -0.00301 " pathEditMode="relative" rAng="0" ptsTypes="ffffffffffffffff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2.22222E-6 C -0.01007 0.00069 -0.02031 0.00231 -0.03038 0.00208 C -0.0717 0.00092 -0.15451 -0.00417 -0.15451 -0.00417 C -0.15295 -0.00556 -0.15052 -0.00579 -0.15 -0.0081 C -0.14931 -0.01135 -0.15087 -0.01482 -0.15156 -0.01829 C -0.1533 -0.02801 -0.15486 -0.03287 -0.16215 -0.03635 C -0.17587 -0.05579 -0.18958 -0.03889 -0.19392 -0.02222 C -0.19271 -0.00556 -0.19549 -0.00047 -0.1849 0.00393 C -0.17118 0.00185 -0.16944 0.00278 -0.1651 -0.01412 C -0.16875 -0.01898 -0.17222 -0.01945 -0.17569 -0.02431 C -0.20035 -0.02176 -0.19549 -0.02523 -0.20903 -0.00602 C -0.20747 0.00717 -0.20764 0.0074 -0.2 0.01412 C -0.1875 0.01203 -0.18698 0.01389 -0.18333 -2.22222E-6 C -0.18993 -0.0132 -0.18854 -0.01505 -0.2 -0.01829 C -0.21302 -0.01621 -0.21858 -0.01852 -0.22274 -0.00209 C -0.22153 0.00903 -0.22309 0.01643 -0.2151 0.02014 C -0.21094 0.02592 -0.20417 0.02986 -0.19844 0.0324 C -0.19323 0.03009 -0.18854 0.02639 -0.18333 0.0243 C -0.16667 0.00069 -0.12986 0.00694 -0.11059 0.00602 C -0.10174 -0.00185 -0.09045 -0.00417 -0.08038 -0.0081 C -0.06059 -0.01597 -0.04184 -0.02199 -0.02118 -0.02431 C 0.06285 -0.02246 0.14635 -0.01667 0.23038 -0.01412 C 0.24236 -0.01297 0.25503 -0.01273 0.26667 -0.0081 C 0.275 -0.00486 0.28247 0.00231 0.29097 0.00602 C 0.29427 0.01065 0.29809 0.01365 0.30156 0.01805 C 0.30521 0.03495 0.30938 0.02199 0.30451 0.05046 C 0.30347 0.05694 0.29236 0.0625 0.29236 0.0625 C 0.28993 0.0618 0.28715 0.06227 0.2849 0.06065 C 0.28056 0.0574 0.28108 0.04907 0.28333 0.04444 C 0.2842 0.04259 0.28628 0.04305 0.28785 0.04236 C 0.29358 0.03495 0.30069 0.03727 0.30608 0.04444 C 0.30625 0.04514 0.30903 0.05555 0.30903 0.05648 C 0.30903 0.06666 0.30104 0.06828 0.29549 0.0706 C 0.29323 0.0618 0.29427 0.05972 0.3 0.05463 C 0.30347 0.05532 0.30747 0.0544 0.31059 0.05648 C 0.31198 0.0574 0.31215 0.06041 0.31215 0.0625 C 0.31215 0.07106 0.30608 0.0706 0.30156 0.07268 C 0.29809 0.07106 0.29601 0.07106 0.29392 0.06666 C 0.29306 0.06481 0.29323 0.0625 0.29236 0.06065 C 0.2908 0.05717 0.28455 0.04838 0.28177 0.04838 " pathEditMode="relative" ptsTypes="fffffffffffffffffffffffffffffffffffffff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8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 l="3626" t="22644" r="51046" b="6407"/>
          <a:stretch>
            <a:fillRect/>
          </a:stretch>
        </p:blipFill>
        <p:spPr bwMode="auto">
          <a:xfrm>
            <a:off x="457200" y="20574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Georgia" pitchFamily="18" charset="0"/>
              </a:rPr>
              <a:t>Cells: </a:t>
            </a:r>
            <a:r>
              <a:rPr lang="en-US" sz="6600" i="1" dirty="0" smtClean="0">
                <a:solidFill>
                  <a:schemeClr val="bg1"/>
                </a:solidFill>
                <a:latin typeface="Georgia" pitchFamily="18" charset="0"/>
              </a:rPr>
              <a:t>Differences</a:t>
            </a:r>
            <a:endParaRPr lang="en-US" sz="66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54394" t="14581" r="2997" b="3182"/>
          <a:stretch>
            <a:fillRect/>
          </a:stretch>
        </p:blipFill>
        <p:spPr bwMode="auto">
          <a:xfrm>
            <a:off x="4876800" y="19812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43600" y="1371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Georgia" pitchFamily="18" charset="0"/>
              </a:rPr>
              <a:t>Plant </a:t>
            </a:r>
            <a:endParaRPr lang="en-US" sz="3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447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Georgia" pitchFamily="18" charset="0"/>
              </a:rPr>
              <a:t>Animal</a:t>
            </a: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n-US" sz="3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057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eorgia" pitchFamily="18" charset="0"/>
              </a:rPr>
              <a:t>Cell</a:t>
            </a:r>
            <a:r>
              <a:rPr lang="en-US" sz="2400" b="1" dirty="0" smtClean="0"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Wall</a:t>
            </a:r>
            <a:r>
              <a:rPr lang="en-US" sz="2400" b="1" dirty="0" smtClean="0">
                <a:latin typeface="Georgia" pitchFamily="18" charset="0"/>
              </a:rPr>
              <a:t> 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886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eorgia" pitchFamily="18" charset="0"/>
              </a:rPr>
              <a:t>Chloroplasts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124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eorgia" pitchFamily="18" charset="0"/>
              </a:rPr>
              <a:t>Vacuole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85800" y="2133600"/>
            <a:ext cx="3429000" cy="3048000"/>
          </a:xfrm>
          <a:prstGeom prst="mathMultiply">
            <a:avLst>
              <a:gd name="adj1" fmla="val 1442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6172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Georgia" pitchFamily="18" charset="0"/>
              </a:rPr>
              <a:t>Organelles: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Small ,membrane enclosed, parts of the cell that do a specific job.  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eorgia" pitchFamily="18" charset="0"/>
              </a:rPr>
              <a:t>Cells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524000"/>
            <a:ext cx="31242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chemeClr val="bg1"/>
                </a:solidFill>
              </a:rPr>
              <a:t>Questions: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1. What type of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cells are these?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2. How can you tell?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3. What is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importance of the</a:t>
            </a:r>
          </a:p>
          <a:p>
            <a:pPr>
              <a:buNone/>
            </a:pPr>
            <a:r>
              <a:rPr lang="en-US" dirty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92D050"/>
                </a:solidFill>
              </a:rPr>
              <a:t>reen</a:t>
            </a:r>
            <a:r>
              <a:rPr lang="en-US" dirty="0" smtClean="0">
                <a:solidFill>
                  <a:schemeClr val="bg1"/>
                </a:solidFill>
              </a:rPr>
              <a:t> organelles?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ncrypted-tbn3.google.com/images?q=tbn:ANd9GcQzPfvBQFE4xG4Zj1p5QUtyhyEmL6Ph1OXV02VVnhO4kVLYVEGH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5410200" cy="5100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Types of Cells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7410" name="Picture 2" descr="Blood cells, 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505200" cy="2633908"/>
          </a:xfrm>
          <a:prstGeom prst="rect">
            <a:avLst/>
          </a:prstGeom>
          <a:noFill/>
        </p:spPr>
      </p:pic>
      <p:pic>
        <p:nvPicPr>
          <p:cNvPr id="17414" name="Picture 6" descr="Cardiac mus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3276600" cy="2228089"/>
          </a:xfrm>
          <a:prstGeom prst="rect">
            <a:avLst/>
          </a:prstGeom>
          <a:noFill/>
        </p:spPr>
      </p:pic>
      <p:pic>
        <p:nvPicPr>
          <p:cNvPr id="17416" name="Picture 8" descr="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76400"/>
            <a:ext cx="2514600" cy="35488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00800" y="1219200"/>
            <a:ext cx="274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There are many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different types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of cells.</a:t>
            </a:r>
          </a:p>
          <a:p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Different cells can look very different.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Their shape and size help them do their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specific job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7338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Red Blood Cells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324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Cardiac Muscle Cells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257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Neurons: Brain Cells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Body Organization 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2530" name="Picture 2" descr="http://www.southtexascollege.edu/nilsson/Scanned_folder_2011/BiolOrganiz_Human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514164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Human Body Systems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AutoShape 2" descr="http://www.aokainc.com/wp-content/uploads/2013/10/Human-Body-Systems-and-Orga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" y="1638022"/>
            <a:ext cx="9109610" cy="453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5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" panose="02060603020205020403" pitchFamily="18" charset="0"/>
              </a:rPr>
              <a:t>DNA, Genes, and Heredity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AutoShape 4" descr="http://wps.prenhall.com/wps/media/objects/983/1007239/F08.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1301"/>
            <a:ext cx="8837467" cy="283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453</Words>
  <Application>Microsoft Office PowerPoint</Application>
  <PresentationFormat>On-screen Show (4:3)</PresentationFormat>
  <Paragraphs>112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MCAS  Life Science Review </vt:lpstr>
      <vt:lpstr>Cells </vt:lpstr>
      <vt:lpstr>Cells: Similarities </vt:lpstr>
      <vt:lpstr>Cells: Differences</vt:lpstr>
      <vt:lpstr>Cells</vt:lpstr>
      <vt:lpstr>Types of Cells</vt:lpstr>
      <vt:lpstr>Body Organization </vt:lpstr>
      <vt:lpstr>Human Body Systems</vt:lpstr>
      <vt:lpstr>DNA, Genes, and Heredity</vt:lpstr>
      <vt:lpstr>DNA, Genes, and Heredity</vt:lpstr>
      <vt:lpstr>DNA, Genes, and Heredity</vt:lpstr>
      <vt:lpstr>Punnett Square for Gender</vt:lpstr>
      <vt:lpstr>Punnett Squares</vt:lpstr>
      <vt:lpstr>Genotype and Phenotype</vt:lpstr>
      <vt:lpstr>Punnett Squares</vt:lpstr>
      <vt:lpstr>PowerPoint Presentation</vt:lpstr>
      <vt:lpstr>Sexual vs. Asexual Reproduction</vt:lpstr>
      <vt:lpstr>Sexual vs. Asexual Reproduction</vt:lpstr>
      <vt:lpstr>Food Chain</vt:lpstr>
      <vt:lpstr>Food Chain: Trophic Levels</vt:lpstr>
      <vt:lpstr>Food Web</vt:lpstr>
      <vt:lpstr>Symbiosis Relationships between Organisms</vt:lpstr>
      <vt:lpstr>Evolution By Natural Selection</vt:lpstr>
      <vt:lpstr>Darwin’s Evidence for Evolution</vt:lpstr>
      <vt:lpstr>Evolution of Bacteria</vt:lpstr>
      <vt:lpstr>PowerPoint Presentation</vt:lpstr>
      <vt:lpstr>PowerPoint Presentation</vt:lpstr>
      <vt:lpstr>Classification</vt:lpstr>
      <vt:lpstr>Classification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Life Science Review</dc:title>
  <dc:creator>Bruce</dc:creator>
  <cp:lastModifiedBy>Andrea Aeschlimann</cp:lastModifiedBy>
  <cp:revision>50</cp:revision>
  <dcterms:created xsi:type="dcterms:W3CDTF">2012-05-13T23:25:49Z</dcterms:created>
  <dcterms:modified xsi:type="dcterms:W3CDTF">2014-05-06T17:34:25Z</dcterms:modified>
</cp:coreProperties>
</file>