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sldIdLst>
    <p:sldId id="256" r:id="rId2"/>
    <p:sldId id="258" r:id="rId3"/>
    <p:sldId id="257" r:id="rId4"/>
    <p:sldId id="263" r:id="rId5"/>
    <p:sldId id="260" r:id="rId6"/>
    <p:sldId id="262" r:id="rId7"/>
    <p:sldId id="272" r:id="rId8"/>
    <p:sldId id="273" r:id="rId9"/>
    <p:sldId id="274" r:id="rId10"/>
    <p:sldId id="275" r:id="rId11"/>
    <p:sldId id="283" r:id="rId12"/>
    <p:sldId id="264" r:id="rId13"/>
    <p:sldId id="276" r:id="rId14"/>
    <p:sldId id="279" r:id="rId15"/>
    <p:sldId id="271" r:id="rId16"/>
    <p:sldId id="282" r:id="rId17"/>
    <p:sldId id="265" r:id="rId18"/>
    <p:sldId id="269" r:id="rId19"/>
    <p:sldId id="281" r:id="rId20"/>
    <p:sldId id="267" r:id="rId21"/>
    <p:sldId id="284" r:id="rId22"/>
    <p:sldId id="277" r:id="rId23"/>
    <p:sldId id="278"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705" autoAdjust="0"/>
  </p:normalViewPr>
  <p:slideViewPr>
    <p:cSldViewPr>
      <p:cViewPr varScale="1">
        <p:scale>
          <a:sx n="105" d="100"/>
          <a:sy n="105" d="100"/>
        </p:scale>
        <p:origin x="-156" y="-84"/>
      </p:cViewPr>
      <p:guideLst>
        <p:guide orient="horz" pos="2160"/>
        <p:guide pos="2880"/>
      </p:guideLst>
    </p:cSldViewPr>
  </p:slideViewPr>
  <p:outlineViewPr>
    <p:cViewPr>
      <p:scale>
        <a:sx n="33" d="100"/>
        <a:sy n="33" d="100"/>
      </p:scale>
      <p:origin x="0" y="79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8B29C-C886-40C6-A181-0FFE00D1D3D8}" type="datetimeFigureOut">
              <a:rPr lang="en-US" smtClean="0"/>
              <a:t>4/10/2013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DB4D79-03BD-423C-B9A9-AD242397849A}" type="slidenum">
              <a:rPr lang="en-US" smtClean="0"/>
              <a:t>‹#›</a:t>
            </a:fld>
            <a:endParaRPr lang="en-US"/>
          </a:p>
        </p:txBody>
      </p:sp>
    </p:spTree>
    <p:extLst>
      <p:ext uri="{BB962C8B-B14F-4D97-AF65-F5344CB8AC3E}">
        <p14:creationId xmlns:p14="http://schemas.microsoft.com/office/powerpoint/2010/main" val="255344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C672F-CC5D-4873-9F93-50C17F0A8FDF}" type="slidenum">
              <a:rPr lang="en-US"/>
              <a:pPr/>
              <a:t>9</a:t>
            </a:fld>
            <a:endParaRPr lang="en-US"/>
          </a:p>
        </p:txBody>
      </p:sp>
      <p:sp>
        <p:nvSpPr>
          <p:cNvPr id="23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atin typeface="Helvetica" pitchFamily="80" charset="0"/>
              </a:rPr>
              <a:t>There are 12 major plates on Earth, each of which slide around at a rate of centimetres per year, pulling away from, scraping against or crashing into each other.</a:t>
            </a:r>
          </a:p>
          <a:p>
            <a:pPr>
              <a:buFontTx/>
              <a:buChar char="•"/>
            </a:pPr>
            <a:r>
              <a:rPr lang="en-US">
                <a:latin typeface="Helvetica" pitchFamily="80" charset="0"/>
              </a:rPr>
              <a:t>Each type of interaction produces a characteristic </a:t>
            </a:r>
            <a:r>
              <a:rPr lang="en-US">
                <a:latin typeface="Arial"/>
              </a:rPr>
              <a:t>“</a:t>
            </a:r>
            <a:r>
              <a:rPr lang="en-US">
                <a:latin typeface="Helvetica" pitchFamily="80" charset="0"/>
              </a:rPr>
              <a:t>tectonic feature</a:t>
            </a:r>
            <a:r>
              <a:rPr lang="en-US">
                <a:latin typeface="Arial"/>
              </a:rPr>
              <a:t>”</a:t>
            </a:r>
            <a:r>
              <a:rPr lang="en-US">
                <a:latin typeface="Helvetica" pitchFamily="80" charset="0"/>
              </a:rPr>
              <a:t>, like mountain ranges, volcanoes and (or) rift valleys, that we will discuss during this lecture.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155C0-35B3-479C-B4D4-E1513944EDAB}" type="slidenum">
              <a:rPr lang="en-US"/>
              <a:pPr/>
              <a:t>10</a:t>
            </a:fld>
            <a:endParaRPr lang="en-US"/>
          </a:p>
        </p:txBody>
      </p:sp>
      <p:sp>
        <p:nvSpPr>
          <p:cNvPr id="25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This diagram shows the major Tectonic Plates.</a:t>
            </a:r>
          </a:p>
          <a:p>
            <a:endParaRPr lang="en-US"/>
          </a:p>
          <a:p>
            <a:r>
              <a:rPr lang="en-US"/>
              <a:t>Presenter: Point out the UK, sitting on the Eurasian Plate. Also the plate boundary between Africa and South America (note that it has the same shape as the coastlines in these countries).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2462C-94C3-43FB-A519-B8632B6548D0}" type="slidenum">
              <a:rPr lang="en-US"/>
              <a:pPr/>
              <a:t>13</a:t>
            </a:fld>
            <a:endParaRPr lang="en-US"/>
          </a:p>
        </p:txBody>
      </p:sp>
      <p:sp>
        <p:nvSpPr>
          <p:cNvPr id="27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How and Why do tectonic Plates move around?</a:t>
            </a:r>
          </a:p>
          <a:p>
            <a:endParaRPr lang="en-US"/>
          </a:p>
          <a:p>
            <a:pPr>
              <a:buFontTx/>
              <a:buChar char="•"/>
            </a:pPr>
            <a:r>
              <a:rPr lang="en-US"/>
              <a:t>The question of how tectonic plates are moved around the globe is answered by understanding mantle convection cells. </a:t>
            </a:r>
          </a:p>
          <a:p>
            <a:pPr>
              <a:buFontTx/>
              <a:buChar char="•"/>
            </a:pPr>
            <a:r>
              <a:rPr lang="en-US"/>
              <a:t>In the mantle hot material rises towards the lithosphere (like hot air rising out of an open oven - ever opened an oven door and felt the blast of hot air coming past your face?). The hot material reaches the base of the lithosphere where it cools and sinks back down through the mantle. The cool material is replaced by more hot material, and so on forming a large “convection cell” (as pictured in the diagram).</a:t>
            </a:r>
          </a:p>
          <a:p>
            <a:pPr>
              <a:buFontTx/>
              <a:buChar char="•"/>
            </a:pPr>
            <a:r>
              <a:rPr lang="en-US"/>
              <a:t>This slow but incessant movement in the mantle causes the rigid tectonic plates to move (float) around the earth surface (at an equally slow rate).</a:t>
            </a:r>
          </a:p>
          <a:p>
            <a:endParaRPr lang="en-US"/>
          </a:p>
          <a:p>
            <a:endParaRPr lang="en-US">
              <a:latin typeface="Helvetica" pitchFamily="8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178A50-20E6-40C4-BFFE-EEEA0C208F2A}" type="slidenum">
              <a:rPr lang="en-US"/>
              <a:pPr/>
              <a:t>22</a:t>
            </a:fld>
            <a:endParaRPr lang="en-US"/>
          </a:p>
        </p:txBody>
      </p:sp>
      <p:sp>
        <p:nvSpPr>
          <p:cNvPr id="3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We are now going to discuss the processes that occur at plate tectonic boundaries. What happens when plates meet?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BB40C-D949-4CC9-96F4-45385F90DF15}" type="slidenum">
              <a:rPr lang="en-US"/>
              <a:pPr/>
              <a:t>23</a:t>
            </a:fld>
            <a:endParaRPr lang="en-US"/>
          </a:p>
        </p:txBody>
      </p:sp>
      <p:sp>
        <p:nvSpPr>
          <p:cNvPr id="33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Firstly, there are three types of plate boundary, each related to the movement seen along the boundary.</a:t>
            </a:r>
          </a:p>
          <a:p>
            <a:pPr>
              <a:buFontTx/>
              <a:buChar char="•"/>
            </a:pPr>
            <a:r>
              <a:rPr lang="en-US"/>
              <a:t>Divergent boundaries are where plates move away from each other</a:t>
            </a:r>
          </a:p>
          <a:p>
            <a:pPr>
              <a:buFontTx/>
              <a:buChar char="•"/>
            </a:pPr>
            <a:r>
              <a:rPr lang="en-US"/>
              <a:t>Convergent boundaries are where the plates move towards each other</a:t>
            </a:r>
          </a:p>
          <a:p>
            <a:pPr>
              <a:buFontTx/>
              <a:buChar char="•"/>
            </a:pPr>
            <a:r>
              <a:rPr lang="en-US"/>
              <a:t>Transform boundaries are where the plates slide past each other.</a:t>
            </a:r>
          </a:p>
          <a:p>
            <a:endParaRPr lang="en-US"/>
          </a:p>
          <a:p>
            <a:r>
              <a:rPr lang="en-US"/>
              <a:t>Presenter: See diagrams for each - it is important to remember the names of the boundary types and the motion involved.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55DF534-661C-4D6E-A8D1-BDC2FB46207D}" type="datetimeFigureOut">
              <a:rPr lang="en-US" smtClean="0"/>
              <a:pPr/>
              <a:t>4/10/2013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50810E4-0012-4336-A7DE-048D8531F8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5DF534-661C-4D6E-A8D1-BDC2FB46207D}" type="datetimeFigureOut">
              <a:rPr lang="en-US" smtClean="0"/>
              <a:pPr/>
              <a:t>4/10/2013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0810E4-0012-4336-A7DE-048D8531F8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5DF534-661C-4D6E-A8D1-BDC2FB46207D}" type="datetimeFigureOut">
              <a:rPr lang="en-US" smtClean="0"/>
              <a:pPr/>
              <a:t>4/10/2013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0810E4-0012-4336-A7DE-048D8531F8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5DF534-661C-4D6E-A8D1-BDC2FB46207D}" type="datetimeFigureOut">
              <a:rPr lang="en-US" smtClean="0"/>
              <a:pPr/>
              <a:t>4/10/2013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0810E4-0012-4336-A7DE-048D8531F86D}"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55DF534-661C-4D6E-A8D1-BDC2FB46207D}" type="datetimeFigureOut">
              <a:rPr lang="en-US" smtClean="0"/>
              <a:pPr/>
              <a:t>4/10/2013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0810E4-0012-4336-A7DE-048D8531F86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55DF534-661C-4D6E-A8D1-BDC2FB46207D}" type="datetimeFigureOut">
              <a:rPr lang="en-US" smtClean="0"/>
              <a:pPr/>
              <a:t>4/10/2013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50810E4-0012-4336-A7DE-048D8531F86D}"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55DF534-661C-4D6E-A8D1-BDC2FB46207D}" type="datetimeFigureOut">
              <a:rPr lang="en-US" smtClean="0"/>
              <a:pPr/>
              <a:t>4/10/2013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50810E4-0012-4336-A7DE-048D8531F8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55DF534-661C-4D6E-A8D1-BDC2FB46207D}" type="datetimeFigureOut">
              <a:rPr lang="en-US" smtClean="0"/>
              <a:pPr/>
              <a:t>4/10/2013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50810E4-0012-4336-A7DE-048D8531F86D}"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55DF534-661C-4D6E-A8D1-BDC2FB46207D}" type="datetimeFigureOut">
              <a:rPr lang="en-US" smtClean="0"/>
              <a:pPr/>
              <a:t>4/10/2013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50810E4-0012-4336-A7DE-048D8531F8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55DF534-661C-4D6E-A8D1-BDC2FB46207D}" type="datetimeFigureOut">
              <a:rPr lang="en-US" smtClean="0"/>
              <a:pPr/>
              <a:t>4/10/2013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50810E4-0012-4336-A7DE-048D8531F8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55DF534-661C-4D6E-A8D1-BDC2FB46207D}" type="datetimeFigureOut">
              <a:rPr lang="en-US" smtClean="0"/>
              <a:pPr/>
              <a:t>4/10/2013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50810E4-0012-4336-A7DE-048D8531F86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55DF534-661C-4D6E-A8D1-BDC2FB46207D}" type="datetimeFigureOut">
              <a:rPr lang="en-US" smtClean="0"/>
              <a:pPr/>
              <a:t>4/10/2013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50810E4-0012-4336-A7DE-048D8531F8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http://www.revisionworld.com/files/seafloor.jp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Plate Tectonics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3486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Lithospheric </a:t>
            </a:r>
            <a:r>
              <a:rPr lang="en-US" dirty="0"/>
              <a:t>Plates</a:t>
            </a:r>
          </a:p>
        </p:txBody>
      </p:sp>
      <p:pic>
        <p:nvPicPr>
          <p:cNvPr id="24580" name="Picture 4" descr="pl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705" y="1219201"/>
            <a:ext cx="7329095" cy="500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817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92504" y="1481328"/>
            <a:ext cx="2694296" cy="4525963"/>
          </a:xfrm>
        </p:spPr>
        <p:txBody>
          <a:bodyPr>
            <a:normAutofit fontScale="92500" lnSpcReduction="20000"/>
          </a:bodyPr>
          <a:lstStyle/>
          <a:p>
            <a:r>
              <a:rPr lang="en-US" u="sng" dirty="0" smtClean="0"/>
              <a:t>Oceanic Crust </a:t>
            </a:r>
            <a:r>
              <a:rPr lang="en-US" dirty="0" smtClean="0"/>
              <a:t>is dense, thin, Basalt at the bottom of the ocean (3-5 miles thick)</a:t>
            </a:r>
          </a:p>
          <a:p>
            <a:endParaRPr lang="en-US" dirty="0"/>
          </a:p>
          <a:p>
            <a:r>
              <a:rPr lang="en-US" u="sng" dirty="0" smtClean="0"/>
              <a:t>Continental Crust </a:t>
            </a:r>
            <a:r>
              <a:rPr lang="en-US" dirty="0" smtClean="0"/>
              <a:t>is much thicker, Granite (10-25 miles thick)</a:t>
            </a:r>
            <a:endParaRPr lang="en-US" dirty="0"/>
          </a:p>
        </p:txBody>
      </p:sp>
      <p:sp>
        <p:nvSpPr>
          <p:cNvPr id="3" name="Title 2"/>
          <p:cNvSpPr>
            <a:spLocks noGrp="1"/>
          </p:cNvSpPr>
          <p:nvPr>
            <p:ph type="title"/>
          </p:nvPr>
        </p:nvSpPr>
        <p:spPr/>
        <p:txBody>
          <a:bodyPr/>
          <a:lstStyle/>
          <a:p>
            <a:r>
              <a:rPr lang="en-US" dirty="0" smtClean="0"/>
              <a:t>Oceanic and Continental Crust</a:t>
            </a:r>
            <a:endParaRPr lang="en-US" dirty="0"/>
          </a:p>
        </p:txBody>
      </p:sp>
      <p:pic>
        <p:nvPicPr>
          <p:cNvPr id="18434" name="Picture 2" descr="View of the Earth's undersea mountain ranges from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5459104"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00" y="5715000"/>
            <a:ext cx="5715000" cy="646331"/>
          </a:xfrm>
          <a:prstGeom prst="rect">
            <a:avLst/>
          </a:prstGeom>
          <a:noFill/>
        </p:spPr>
        <p:txBody>
          <a:bodyPr wrap="square" rtlCol="0">
            <a:spAutoFit/>
          </a:bodyPr>
          <a:lstStyle/>
          <a:p>
            <a:r>
              <a:rPr lang="en-US" b="1" dirty="0" smtClean="0"/>
              <a:t>- A Lithospheric Plate can be made up of one or both types of Crust </a:t>
            </a:r>
            <a:endParaRPr lang="en-US" b="1" dirty="0"/>
          </a:p>
        </p:txBody>
      </p:sp>
    </p:spTree>
    <p:extLst>
      <p:ext uri="{BB962C8B-B14F-4D97-AF65-F5344CB8AC3E}">
        <p14:creationId xmlns:p14="http://schemas.microsoft.com/office/powerpoint/2010/main" val="332550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762000"/>
          </a:xfrm>
        </p:spPr>
        <p:txBody>
          <a:bodyPr/>
          <a:lstStyle/>
          <a:p>
            <a:pPr eaLnBrk="1" hangingPunct="1"/>
            <a:r>
              <a:rPr lang="en-US" sz="3600" smtClean="0"/>
              <a:t>Lithospheric Plate Movement</a:t>
            </a:r>
          </a:p>
        </p:txBody>
      </p:sp>
      <p:sp>
        <p:nvSpPr>
          <p:cNvPr id="3" name="Content Placeholder 2"/>
          <p:cNvSpPr>
            <a:spLocks noGrp="1"/>
          </p:cNvSpPr>
          <p:nvPr>
            <p:ph idx="1"/>
          </p:nvPr>
        </p:nvSpPr>
        <p:spPr>
          <a:xfrm>
            <a:off x="228600" y="1524000"/>
            <a:ext cx="4800600" cy="5029200"/>
          </a:xfrm>
        </p:spPr>
        <p:txBody>
          <a:bodyPr/>
          <a:lstStyle/>
          <a:p>
            <a:pPr eaLnBrk="1" hangingPunct="1">
              <a:lnSpc>
                <a:spcPct val="90000"/>
              </a:lnSpc>
              <a:defRPr/>
            </a:pPr>
            <a:r>
              <a:rPr lang="en-US" dirty="0" smtClean="0"/>
              <a:t>Heat from the core causes </a:t>
            </a:r>
            <a:r>
              <a:rPr lang="en-US" b="1" dirty="0" smtClean="0"/>
              <a:t>Convection Currents</a:t>
            </a:r>
            <a:r>
              <a:rPr lang="en-US" dirty="0" smtClean="0"/>
              <a:t> in the mantle to move the lithospheric plates.</a:t>
            </a:r>
          </a:p>
          <a:p>
            <a:pPr eaLnBrk="1" hangingPunct="1">
              <a:lnSpc>
                <a:spcPct val="90000"/>
              </a:lnSpc>
              <a:defRPr/>
            </a:pPr>
            <a:endParaRPr lang="en-US" dirty="0" smtClean="0"/>
          </a:p>
          <a:p>
            <a:pPr eaLnBrk="1" hangingPunct="1">
              <a:lnSpc>
                <a:spcPct val="90000"/>
              </a:lnSpc>
              <a:defRPr/>
            </a:pPr>
            <a:r>
              <a:rPr lang="en-US" dirty="0" smtClean="0"/>
              <a:t>Movement of lithospheric plates is called </a:t>
            </a:r>
            <a:r>
              <a:rPr lang="en-US" b="1" i="1" u="sng" dirty="0" smtClean="0"/>
              <a:t>Plate Tectonics</a:t>
            </a:r>
            <a:endParaRPr lang="en-US" dirty="0" smtClean="0"/>
          </a:p>
        </p:txBody>
      </p:sp>
      <p:pic>
        <p:nvPicPr>
          <p:cNvPr id="17412" name="Picture 8" descr="http://www.enchantedlearning.com/cgifs/Continentaldrift.gif"/>
          <p:cNvPicPr>
            <a:picLocks noChangeAspect="1" noChangeArrowheads="1" noCrop="1"/>
          </p:cNvPicPr>
          <p:nvPr/>
        </p:nvPicPr>
        <p:blipFill>
          <a:blip r:embed="rId2" cstate="print"/>
          <a:srcRect/>
          <a:stretch>
            <a:fillRect/>
          </a:stretch>
        </p:blipFill>
        <p:spPr bwMode="auto">
          <a:xfrm>
            <a:off x="4983163" y="1905000"/>
            <a:ext cx="4046537"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Plate Movement</a:t>
            </a:r>
          </a:p>
        </p:txBody>
      </p:sp>
      <p:sp>
        <p:nvSpPr>
          <p:cNvPr id="26627" name="Rectangle 3"/>
          <p:cNvSpPr>
            <a:spLocks noGrp="1" noChangeArrowheads="1"/>
          </p:cNvSpPr>
          <p:nvPr>
            <p:ph type="body" idx="1"/>
          </p:nvPr>
        </p:nvSpPr>
        <p:spPr>
          <a:xfrm>
            <a:off x="685800" y="1066800"/>
            <a:ext cx="8077200" cy="4267200"/>
          </a:xfrm>
        </p:spPr>
        <p:txBody>
          <a:bodyPr/>
          <a:lstStyle/>
          <a:p>
            <a:r>
              <a:rPr lang="en-US" sz="3000" dirty="0"/>
              <a:t>“Plates” of lithosphere are moved around by the underlying hot mantle convection cells</a:t>
            </a:r>
            <a:endParaRPr lang="en-US" dirty="0"/>
          </a:p>
        </p:txBody>
      </p:sp>
      <p:pic>
        <p:nvPicPr>
          <p:cNvPr id="26630" name="Picture 6" descr="new-mantle-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43200"/>
            <a:ext cx="4876800" cy="374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491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8077200" cy="621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253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438400" y="76200"/>
            <a:ext cx="6248400" cy="6400800"/>
          </a:xfrm>
        </p:spPr>
        <p:txBody>
          <a:bodyPr>
            <a:normAutofit/>
          </a:bodyPr>
          <a:lstStyle/>
          <a:p>
            <a:pPr eaLnBrk="1" hangingPunct="1"/>
            <a:r>
              <a:rPr lang="en-US" sz="3600" dirty="0" smtClean="0"/>
              <a:t>To understand how the lithospheric plates move we need to know how the </a:t>
            </a:r>
            <a:r>
              <a:rPr lang="en-US" sz="3600" i="1" dirty="0" smtClean="0"/>
              <a:t>core’s heat can warm the mantle and make it move</a:t>
            </a: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3200" i="1" dirty="0" smtClean="0"/>
              <a:t>Remember: Heat moves from a warmer area to a cooler area</a:t>
            </a:r>
          </a:p>
        </p:txBody>
      </p:sp>
      <p:pic>
        <p:nvPicPr>
          <p:cNvPr id="11267" name="Picture 3"/>
          <p:cNvPicPr>
            <a:picLocks noChangeAspect="1" noChangeArrowheads="1"/>
          </p:cNvPicPr>
          <p:nvPr/>
        </p:nvPicPr>
        <p:blipFill>
          <a:blip r:embed="rId2" cstate="print"/>
          <a:srcRect/>
          <a:stretch>
            <a:fillRect/>
          </a:stretch>
        </p:blipFill>
        <p:spPr bwMode="auto">
          <a:xfrm>
            <a:off x="16598" y="304800"/>
            <a:ext cx="2214563" cy="2286000"/>
          </a:xfrm>
          <a:prstGeom prst="rect">
            <a:avLst/>
          </a:prstGeom>
          <a:noFill/>
          <a:ln w="9525">
            <a:noFill/>
            <a:miter lim="800000"/>
            <a:headEnd/>
            <a:tailEnd/>
          </a:ln>
          <a:effec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31059"/>
            <a:ext cx="38100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274638"/>
            <a:ext cx="8458200" cy="411162"/>
          </a:xfrm>
        </p:spPr>
        <p:txBody>
          <a:bodyPr>
            <a:normAutofit fontScale="90000"/>
          </a:bodyPr>
          <a:lstStyle/>
          <a:p>
            <a:r>
              <a:rPr lang="en-US" dirty="0" smtClean="0"/>
              <a:t>Convection Currents in the Mantle</a:t>
            </a:r>
            <a:endParaRPr lang="en-US" dirty="0"/>
          </a:p>
        </p:txBody>
      </p:sp>
      <p:pic>
        <p:nvPicPr>
          <p:cNvPr id="16386" name="Picture 2" descr="http://www.propertiesofmatter.si.edu/images/L5/conv_cell_earth_label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7961192"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651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639762"/>
          </a:xfrm>
        </p:spPr>
        <p:txBody>
          <a:bodyPr>
            <a:normAutofit fontScale="90000"/>
          </a:bodyPr>
          <a:lstStyle/>
          <a:p>
            <a:r>
              <a:rPr lang="en-US" smtClean="0"/>
              <a:t>Sea-Floor Spreading</a:t>
            </a:r>
          </a:p>
        </p:txBody>
      </p:sp>
      <p:sp>
        <p:nvSpPr>
          <p:cNvPr id="25603" name="Content Placeholder 2"/>
          <p:cNvSpPr>
            <a:spLocks noGrp="1"/>
          </p:cNvSpPr>
          <p:nvPr>
            <p:ph idx="1"/>
          </p:nvPr>
        </p:nvSpPr>
        <p:spPr>
          <a:xfrm>
            <a:off x="5943600" y="990600"/>
            <a:ext cx="3048000" cy="5562600"/>
          </a:xfrm>
        </p:spPr>
        <p:txBody>
          <a:bodyPr>
            <a:normAutofit fontScale="92500"/>
          </a:bodyPr>
          <a:lstStyle/>
          <a:p>
            <a:r>
              <a:rPr lang="en-US" sz="2800" smtClean="0"/>
              <a:t>Not only do the continental plates move, but the oceanic plates move too.</a:t>
            </a:r>
          </a:p>
          <a:p>
            <a:endParaRPr lang="en-US" sz="2800" smtClean="0"/>
          </a:p>
          <a:p>
            <a:r>
              <a:rPr lang="en-US" sz="2800" smtClean="0"/>
              <a:t>Ocean areas where plates spread apart are called MID-OCEAN RIDGES.</a:t>
            </a:r>
          </a:p>
        </p:txBody>
      </p:sp>
      <p:pic>
        <p:nvPicPr>
          <p:cNvPr id="25604" name="Picture 2" descr="http://mail.colonial.net/~hkaiter/Aaa_web_images2012/sfsMidOceanSpread.jpg"/>
          <p:cNvPicPr>
            <a:picLocks noChangeAspect="1" noChangeArrowheads="1"/>
          </p:cNvPicPr>
          <p:nvPr/>
        </p:nvPicPr>
        <p:blipFill>
          <a:blip r:embed="rId2" cstate="print"/>
          <a:srcRect/>
          <a:stretch>
            <a:fillRect/>
          </a:stretch>
        </p:blipFill>
        <p:spPr bwMode="auto">
          <a:xfrm>
            <a:off x="187325" y="1905000"/>
            <a:ext cx="5786438"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915987"/>
          </a:xfrm>
        </p:spPr>
        <p:txBody>
          <a:bodyPr>
            <a:normAutofit fontScale="90000"/>
          </a:bodyPr>
          <a:lstStyle/>
          <a:p>
            <a:r>
              <a:rPr lang="en-US" sz="3200" smtClean="0"/>
              <a:t>Here’s what you might see if the process of sea-floor spreading was sped up…</a:t>
            </a:r>
          </a:p>
        </p:txBody>
      </p:sp>
      <p:pic>
        <p:nvPicPr>
          <p:cNvPr id="30723" name="Picture 3" descr="A55"/>
          <p:cNvPicPr>
            <a:picLocks noChangeAspect="1" noChangeArrowheads="1" noCrop="1"/>
          </p:cNvPicPr>
          <p:nvPr/>
        </p:nvPicPr>
        <p:blipFill>
          <a:blip r:embed="rId2" cstate="print"/>
          <a:srcRect/>
          <a:stretch>
            <a:fillRect/>
          </a:stretch>
        </p:blipFill>
        <p:spPr bwMode="auto">
          <a:xfrm>
            <a:off x="909638" y="1371600"/>
            <a:ext cx="70866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Mid-Ocean Ridges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61111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96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00200" y="0"/>
            <a:ext cx="6172199" cy="1371600"/>
          </a:xfrm>
        </p:spPr>
        <p:txBody>
          <a:bodyPr/>
          <a:lstStyle/>
          <a:p>
            <a:pPr algn="ctr"/>
            <a:r>
              <a:rPr lang="en-US" dirty="0" smtClean="0"/>
              <a:t>Do Now</a:t>
            </a:r>
            <a:endParaRPr lang="en-US" dirty="0"/>
          </a:p>
        </p:txBody>
      </p:sp>
      <p:sp>
        <p:nvSpPr>
          <p:cNvPr id="5" name="Subtitle 4"/>
          <p:cNvSpPr>
            <a:spLocks noGrp="1"/>
          </p:cNvSpPr>
          <p:nvPr>
            <p:ph type="subTitle" idx="1"/>
          </p:nvPr>
        </p:nvSpPr>
        <p:spPr>
          <a:xfrm>
            <a:off x="228600" y="1371600"/>
            <a:ext cx="8305800" cy="3657600"/>
          </a:xfrm>
        </p:spPr>
        <p:txBody>
          <a:bodyPr>
            <a:noAutofit/>
          </a:bodyPr>
          <a:lstStyle/>
          <a:p>
            <a:pPr marL="514350" indent="-514350" algn="l">
              <a:buFont typeface="+mj-lt"/>
              <a:buAutoNum type="arabicPeriod"/>
            </a:pPr>
            <a:r>
              <a:rPr lang="en-US" sz="2800" dirty="0" smtClean="0"/>
              <a:t>  Find your puzzle pieces from yesterday and take them to a lab table. </a:t>
            </a:r>
          </a:p>
          <a:p>
            <a:pPr marL="514350" indent="-514350" algn="l">
              <a:buFont typeface="+mj-lt"/>
              <a:buAutoNum type="arabicPeriod"/>
            </a:pPr>
            <a:r>
              <a:rPr lang="en-US" sz="2800" dirty="0" smtClean="0"/>
              <a:t>  You will assemble the pieces and glue them onto a piece of construction paper</a:t>
            </a:r>
          </a:p>
          <a:p>
            <a:pPr marL="514350" indent="-514350" algn="l">
              <a:buFont typeface="+mj-lt"/>
              <a:buAutoNum type="arabicPeriod"/>
            </a:pPr>
            <a:r>
              <a:rPr lang="en-US" sz="2800" dirty="0" smtClean="0"/>
              <a:t>  At the top of the paper write Wegener’s Puzzling Evidence and your name. </a:t>
            </a:r>
          </a:p>
          <a:p>
            <a:pPr marL="514350" indent="-514350" algn="l">
              <a:buFont typeface="+mj-lt"/>
              <a:buAutoNum type="arabicPeriod"/>
            </a:pPr>
            <a:r>
              <a:rPr lang="en-US" sz="2800" dirty="0" smtClean="0"/>
              <a:t>  Underneath the pieces you glued on, write your evidence for Pangaea </a:t>
            </a:r>
            <a:endParaRPr lang="en-US" sz="2800" dirty="0"/>
          </a:p>
        </p:txBody>
      </p:sp>
    </p:spTree>
    <p:extLst>
      <p:ext uri="{BB962C8B-B14F-4D97-AF65-F5344CB8AC3E}">
        <p14:creationId xmlns:p14="http://schemas.microsoft.com/office/powerpoint/2010/main" val="1903636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381000"/>
            <a:ext cx="8229600" cy="5745163"/>
          </a:xfrm>
        </p:spPr>
        <p:txBody>
          <a:bodyPr/>
          <a:lstStyle/>
          <a:p>
            <a:r>
              <a:rPr lang="en-US" dirty="0" smtClean="0"/>
              <a:t>Mid-Ocean Ridges are found winding around the Earth in all oceans.</a:t>
            </a:r>
          </a:p>
          <a:p>
            <a:r>
              <a:rPr lang="en-US" dirty="0" smtClean="0"/>
              <a:t>They look like mountain ranges.</a:t>
            </a:r>
          </a:p>
          <a:p>
            <a:r>
              <a:rPr lang="en-US" dirty="0" smtClean="0"/>
              <a:t>Most stay under the surface of the water.</a:t>
            </a:r>
          </a:p>
          <a:p>
            <a:r>
              <a:rPr lang="en-US" dirty="0" smtClean="0"/>
              <a:t>Iceland is one area of the mountain range that rises above the surface of the North Atlantic Ocean</a:t>
            </a:r>
          </a:p>
          <a:p>
            <a:endParaRPr lang="en-US" dirty="0" smtClean="0"/>
          </a:p>
          <a:p>
            <a:r>
              <a:rPr lang="en-US" sz="2800" i="1" dirty="0" smtClean="0"/>
              <a:t>What happens when plates move apart???  Magma/lava rises up!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pPr marL="109728" indent="0">
              <a:buNone/>
            </a:pPr>
            <a:r>
              <a:rPr lang="en-US" sz="3400" dirty="0"/>
              <a:t> </a:t>
            </a:r>
          </a:p>
          <a:p>
            <a:pPr marL="109728" indent="0">
              <a:buNone/>
            </a:pPr>
            <a:r>
              <a:rPr lang="en-US" sz="3400" dirty="0"/>
              <a:t>We start in the Mantle as molten magma. Hands together clap: </a:t>
            </a:r>
          </a:p>
          <a:p>
            <a:pPr marL="109728" indent="0">
              <a:buNone/>
            </a:pPr>
            <a:r>
              <a:rPr lang="en-US" sz="3400" dirty="0"/>
              <a:t> </a:t>
            </a:r>
          </a:p>
          <a:p>
            <a:pPr marL="109728" indent="0">
              <a:buNone/>
            </a:pPr>
            <a:r>
              <a:rPr lang="en-US" sz="3400" dirty="0"/>
              <a:t>	</a:t>
            </a:r>
          </a:p>
          <a:p>
            <a:pPr marL="109728" indent="0">
              <a:buNone/>
            </a:pPr>
            <a:r>
              <a:rPr lang="en-US" sz="3400" dirty="0"/>
              <a:t> </a:t>
            </a:r>
          </a:p>
          <a:p>
            <a:pPr marL="109728" indent="0">
              <a:buNone/>
            </a:pPr>
            <a:r>
              <a:rPr lang="en-US" sz="3400" dirty="0"/>
              <a:t>Call			</a:t>
            </a:r>
            <a:r>
              <a:rPr lang="en-US" sz="3400" u="sng" dirty="0"/>
              <a:t>Response</a:t>
            </a:r>
            <a:endParaRPr lang="en-US" sz="3400" dirty="0"/>
          </a:p>
          <a:p>
            <a:pPr marL="109728" indent="0">
              <a:buNone/>
            </a:pPr>
            <a:r>
              <a:rPr lang="en-US" sz="3400" dirty="0"/>
              <a:t> </a:t>
            </a:r>
          </a:p>
          <a:p>
            <a:pPr marL="109728" indent="0">
              <a:buNone/>
            </a:pPr>
            <a:r>
              <a:rPr lang="en-US" sz="3400" dirty="0"/>
              <a:t>Magma rises </a:t>
            </a:r>
            <a:r>
              <a:rPr lang="en-US" sz="3400" dirty="0" smtClean="0"/>
              <a:t>up	 </a:t>
            </a:r>
            <a:r>
              <a:rPr lang="en-US" sz="3400" u="sng" dirty="0"/>
              <a:t>to the mid ocean ridge</a:t>
            </a:r>
            <a:endParaRPr lang="en-US" sz="3400" dirty="0"/>
          </a:p>
          <a:p>
            <a:pPr marL="109728" indent="0">
              <a:buNone/>
            </a:pPr>
            <a:r>
              <a:rPr lang="en-US" sz="3400" dirty="0"/>
              <a:t>			(hands go up together)</a:t>
            </a:r>
          </a:p>
          <a:p>
            <a:pPr marL="109728" indent="0">
              <a:buNone/>
            </a:pPr>
            <a:r>
              <a:rPr lang="en-US" sz="3400" dirty="0"/>
              <a:t> </a:t>
            </a:r>
          </a:p>
          <a:p>
            <a:pPr marL="109728" indent="0">
              <a:buNone/>
            </a:pPr>
            <a:r>
              <a:rPr lang="en-US" sz="3400" dirty="0"/>
              <a:t>Spreads out – </a:t>
            </a:r>
            <a:r>
              <a:rPr lang="en-US" sz="3400" dirty="0" smtClean="0"/>
              <a:t>	</a:t>
            </a:r>
            <a:r>
              <a:rPr lang="en-US" sz="3400" u="sng" dirty="0" smtClean="0"/>
              <a:t>sea </a:t>
            </a:r>
            <a:r>
              <a:rPr lang="en-US" sz="3400" u="sng" dirty="0"/>
              <a:t>floor spreading</a:t>
            </a:r>
            <a:endParaRPr lang="en-US" sz="3400" dirty="0"/>
          </a:p>
          <a:p>
            <a:pPr marL="109728" indent="0">
              <a:buNone/>
            </a:pPr>
            <a:r>
              <a:rPr lang="en-US" sz="3400" dirty="0"/>
              <a:t>			(Hands separate)</a:t>
            </a:r>
          </a:p>
          <a:p>
            <a:pPr marL="109728" indent="0">
              <a:buNone/>
            </a:pPr>
            <a:r>
              <a:rPr lang="en-US" sz="3400" dirty="0"/>
              <a:t> </a:t>
            </a:r>
          </a:p>
          <a:p>
            <a:pPr marL="109728" indent="0">
              <a:buNone/>
            </a:pPr>
            <a:r>
              <a:rPr lang="en-US" sz="3400" dirty="0"/>
              <a:t> </a:t>
            </a:r>
          </a:p>
          <a:p>
            <a:pPr marL="109728" indent="0">
              <a:buNone/>
            </a:pPr>
            <a:r>
              <a:rPr lang="en-US" sz="3400" dirty="0" err="1"/>
              <a:t>Subducts</a:t>
            </a:r>
            <a:r>
              <a:rPr lang="en-US" sz="3400" dirty="0"/>
              <a:t> down </a:t>
            </a:r>
            <a:r>
              <a:rPr lang="en-US" sz="3400" dirty="0" smtClean="0"/>
              <a:t>	</a:t>
            </a:r>
            <a:r>
              <a:rPr lang="en-US" sz="3400" u="sng" dirty="0" smtClean="0"/>
              <a:t>into </a:t>
            </a:r>
            <a:r>
              <a:rPr lang="en-US" sz="3400" u="sng" dirty="0"/>
              <a:t>the trenches</a:t>
            </a:r>
            <a:endParaRPr lang="en-US" sz="3400" dirty="0"/>
          </a:p>
          <a:p>
            <a:pPr marL="109728" indent="0">
              <a:buNone/>
            </a:pPr>
            <a:r>
              <a:rPr lang="en-US" sz="3400" dirty="0"/>
              <a:t>		(Hands go down)</a:t>
            </a:r>
          </a:p>
          <a:p>
            <a:pPr marL="109728" indent="0">
              <a:buNone/>
            </a:pPr>
            <a:r>
              <a:rPr lang="en-US" sz="3400" dirty="0"/>
              <a:t> </a:t>
            </a:r>
          </a:p>
          <a:p>
            <a:pPr marL="109728" indent="0">
              <a:buNone/>
            </a:pPr>
            <a:r>
              <a:rPr lang="en-US" sz="3400" dirty="0"/>
              <a:t>Melts back into the </a:t>
            </a:r>
            <a:r>
              <a:rPr lang="en-US" sz="3400" dirty="0" smtClean="0"/>
              <a:t>	</a:t>
            </a:r>
            <a:r>
              <a:rPr lang="en-US" sz="3400" u="sng" dirty="0" smtClean="0"/>
              <a:t>Mantle</a:t>
            </a:r>
            <a:endParaRPr lang="en-US" sz="3400" dirty="0"/>
          </a:p>
          <a:p>
            <a:pPr marL="109728" indent="0">
              <a:buNone/>
            </a:pPr>
            <a:r>
              <a:rPr lang="en-US" sz="3400" dirty="0"/>
              <a:t>		(Hands wave in front of you to show melting)</a:t>
            </a:r>
          </a:p>
          <a:p>
            <a:endParaRPr lang="en-US" dirty="0"/>
          </a:p>
        </p:txBody>
      </p:sp>
      <p:sp>
        <p:nvSpPr>
          <p:cNvPr id="3" name="Title 2"/>
          <p:cNvSpPr>
            <a:spLocks noGrp="1"/>
          </p:cNvSpPr>
          <p:nvPr>
            <p:ph type="title"/>
          </p:nvPr>
        </p:nvSpPr>
        <p:spPr/>
        <p:txBody>
          <a:bodyPr>
            <a:normAutofit/>
          </a:bodyPr>
          <a:lstStyle/>
          <a:p>
            <a:r>
              <a:rPr lang="en-US" dirty="0"/>
              <a:t>Sea Floor </a:t>
            </a:r>
            <a:r>
              <a:rPr lang="en-US" dirty="0" smtClean="0"/>
              <a:t>Spreading </a:t>
            </a:r>
            <a:r>
              <a:rPr lang="en-US" dirty="0"/>
              <a:t>Song</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057400"/>
            <a:ext cx="13811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http://www.revisionworld.com/files/seafloor.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800724" y="2209800"/>
            <a:ext cx="3190875" cy="238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473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676400"/>
            <a:ext cx="7772400" cy="1524000"/>
          </a:xfrm>
        </p:spPr>
        <p:txBody>
          <a:bodyPr>
            <a:normAutofit fontScale="90000"/>
          </a:bodyPr>
          <a:lstStyle/>
          <a:p>
            <a:r>
              <a:rPr lang="en-US"/>
              <a:t>What happens at tectonic plate boundaries?</a:t>
            </a:r>
          </a:p>
        </p:txBody>
      </p:sp>
    </p:spTree>
    <p:extLst>
      <p:ext uri="{BB962C8B-B14F-4D97-AF65-F5344CB8AC3E}">
        <p14:creationId xmlns:p14="http://schemas.microsoft.com/office/powerpoint/2010/main" val="4258732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533400" y="2298700"/>
            <a:ext cx="3048000" cy="3962400"/>
          </a:xfrm>
        </p:spPr>
        <p:txBody>
          <a:bodyPr/>
          <a:lstStyle/>
          <a:p>
            <a:r>
              <a:rPr lang="en-US"/>
              <a:t>Divergent</a:t>
            </a:r>
          </a:p>
          <a:p>
            <a:endParaRPr lang="en-US"/>
          </a:p>
          <a:p>
            <a:endParaRPr lang="en-US"/>
          </a:p>
          <a:p>
            <a:r>
              <a:rPr lang="en-US"/>
              <a:t>Convergent</a:t>
            </a:r>
          </a:p>
          <a:p>
            <a:endParaRPr lang="en-US"/>
          </a:p>
          <a:p>
            <a:endParaRPr lang="en-US"/>
          </a:p>
          <a:p>
            <a:r>
              <a:rPr lang="en-US"/>
              <a:t>Transform</a:t>
            </a:r>
          </a:p>
        </p:txBody>
      </p:sp>
      <p:sp>
        <p:nvSpPr>
          <p:cNvPr id="32771" name="Rectangle 3"/>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Three types of plate boundary</a:t>
            </a:r>
          </a:p>
        </p:txBody>
      </p:sp>
      <p:pic>
        <p:nvPicPr>
          <p:cNvPr id="32772" name="Picture 4" descr="Diverg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70100"/>
            <a:ext cx="2438400" cy="1730375"/>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descr="Converg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230563"/>
            <a:ext cx="2438400" cy="1735137"/>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Transf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584700"/>
            <a:ext cx="2438400" cy="1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355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Types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447800"/>
            <a:ext cx="8904673"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43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ubs.usgs.gov/gip/dynamic/graphics/Fig4.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810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76200"/>
            <a:ext cx="8229600" cy="685800"/>
          </a:xfrm>
        </p:spPr>
        <p:txBody>
          <a:bodyPr>
            <a:normAutofit/>
          </a:bodyPr>
          <a:lstStyle/>
          <a:p>
            <a:pPr algn="ctr"/>
            <a:r>
              <a:rPr lang="en-US" sz="3200" dirty="0" smtClean="0"/>
              <a:t>Wegener’s Puzzling Evidence</a:t>
            </a:r>
            <a:endParaRPr lang="en-US" sz="3200" dirty="0"/>
          </a:p>
        </p:txBody>
      </p:sp>
    </p:spTree>
    <p:extLst>
      <p:ext uri="{BB962C8B-B14F-4D97-AF65-F5344CB8AC3E}">
        <p14:creationId xmlns:p14="http://schemas.microsoft.com/office/powerpoint/2010/main" val="1944856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304800"/>
            <a:ext cx="8229600" cy="6324600"/>
          </a:xfrm>
        </p:spPr>
        <p:txBody>
          <a:bodyPr/>
          <a:lstStyle/>
          <a:p>
            <a:pPr eaLnBrk="1" hangingPunct="1">
              <a:buFontTx/>
              <a:buNone/>
            </a:pPr>
            <a:r>
              <a:rPr lang="en-US" dirty="0" smtClean="0"/>
              <a:t>What was once called the theory of </a:t>
            </a:r>
            <a:r>
              <a:rPr lang="en-US" b="1" i="1" u="sng" dirty="0" smtClean="0"/>
              <a:t>continental drift</a:t>
            </a:r>
            <a:r>
              <a:rPr lang="en-US" b="1" i="1" dirty="0" smtClean="0"/>
              <a:t>, </a:t>
            </a:r>
            <a:r>
              <a:rPr lang="en-US" sz="2400" dirty="0" smtClean="0"/>
              <a:t>(where it was thought that only the continents moved) </a:t>
            </a:r>
            <a:r>
              <a:rPr lang="en-US" dirty="0" smtClean="0"/>
              <a:t>is now the theory of plate tectonics where it includes the moving sea floor, too.</a:t>
            </a:r>
          </a:p>
          <a:p>
            <a:pPr eaLnBrk="1" hangingPunct="1">
              <a:buFontTx/>
              <a:buNone/>
            </a:pPr>
            <a:r>
              <a:rPr lang="en-US" dirty="0" smtClean="0"/>
              <a:t>			</a:t>
            </a:r>
          </a:p>
          <a:p>
            <a:pPr eaLnBrk="1" hangingPunct="1">
              <a:buFontTx/>
              <a:buNone/>
            </a:pPr>
            <a:r>
              <a:rPr lang="en-US" dirty="0" smtClean="0"/>
              <a:t>	                       Alfred </a:t>
            </a:r>
            <a:r>
              <a:rPr lang="en-US" b="1" dirty="0" smtClean="0"/>
              <a:t>Wegener</a:t>
            </a:r>
            <a:r>
              <a:rPr lang="en-US" dirty="0" smtClean="0"/>
              <a:t> </a:t>
            </a:r>
          </a:p>
          <a:p>
            <a:pPr eaLnBrk="1" hangingPunct="1">
              <a:buFontTx/>
              <a:buNone/>
            </a:pPr>
            <a:r>
              <a:rPr lang="en-US" dirty="0" smtClean="0"/>
              <a:t>				(</a:t>
            </a:r>
            <a:r>
              <a:rPr lang="en-US" dirty="0" err="1" smtClean="0"/>
              <a:t>vay-guh-nur</a:t>
            </a:r>
            <a:r>
              <a:rPr lang="en-US" dirty="0" smtClean="0"/>
              <a:t>) </a:t>
            </a:r>
            <a:r>
              <a:rPr lang="en-US" i="1" dirty="0" smtClean="0"/>
              <a:t>hypothesized</a:t>
            </a:r>
            <a:r>
              <a:rPr lang="en-US" dirty="0" smtClean="0"/>
              <a:t> 			that the continents were once joined together as Pangaea 300 million years ago, and had drifted apart</a:t>
            </a:r>
          </a:p>
          <a:p>
            <a:pPr eaLnBrk="1" hangingPunct="1">
              <a:buFontTx/>
              <a:buNone/>
            </a:pPr>
            <a:endParaRPr lang="en-US" sz="2800" dirty="0" smtClean="0"/>
          </a:p>
          <a:p>
            <a:pPr eaLnBrk="1" hangingPunct="1">
              <a:buFontTx/>
              <a:buNone/>
            </a:pPr>
            <a:r>
              <a:rPr lang="en-US" sz="2800" dirty="0" smtClean="0"/>
              <a:t>What was his research </a:t>
            </a:r>
          </a:p>
          <a:p>
            <a:pPr eaLnBrk="1" hangingPunct="1">
              <a:buFontTx/>
              <a:buNone/>
            </a:pPr>
            <a:r>
              <a:rPr lang="en-US" sz="2800" dirty="0" smtClean="0"/>
              <a:t>                        and evidence?</a:t>
            </a:r>
          </a:p>
        </p:txBody>
      </p:sp>
      <p:pic>
        <p:nvPicPr>
          <p:cNvPr id="18435" name="Picture 4"/>
          <p:cNvPicPr>
            <a:picLocks noChangeAspect="1" noChangeArrowheads="1"/>
          </p:cNvPicPr>
          <p:nvPr/>
        </p:nvPicPr>
        <p:blipFill>
          <a:blip r:embed="rId2" cstate="print"/>
          <a:srcRect/>
          <a:stretch>
            <a:fillRect/>
          </a:stretch>
        </p:blipFill>
        <p:spPr bwMode="auto">
          <a:xfrm>
            <a:off x="1066800" y="2438400"/>
            <a:ext cx="1128713" cy="1600200"/>
          </a:xfrm>
          <a:prstGeom prst="rect">
            <a:avLst/>
          </a:prstGeom>
          <a:noFill/>
          <a:ln w="9525">
            <a:noFill/>
            <a:miter lim="800000"/>
            <a:headEnd/>
            <a:tailEnd/>
          </a:ln>
          <a:effectLst/>
        </p:spPr>
      </p:pic>
      <p:pic>
        <p:nvPicPr>
          <p:cNvPr id="18436" name="Picture 5"/>
          <p:cNvPicPr>
            <a:picLocks noChangeAspect="1" noChangeArrowheads="1"/>
          </p:cNvPicPr>
          <p:nvPr/>
        </p:nvPicPr>
        <p:blipFill>
          <a:blip r:embed="rId3" cstate="print"/>
          <a:srcRect/>
          <a:stretch>
            <a:fillRect/>
          </a:stretch>
        </p:blipFill>
        <p:spPr bwMode="auto">
          <a:xfrm>
            <a:off x="6248400" y="4800600"/>
            <a:ext cx="2422525" cy="1660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52400" y="1143000"/>
            <a:ext cx="4114800" cy="5334000"/>
          </a:xfrm>
          <a:prstGeom prst="rect">
            <a:avLst/>
          </a:prstGeom>
        </p:spPr>
        <p:txBody>
          <a:bodyPr/>
          <a:lstStyle/>
          <a:p>
            <a:pPr marL="0" indent="0" eaLnBrk="1" hangingPunct="1">
              <a:buFontTx/>
              <a:buNone/>
            </a:pPr>
            <a:r>
              <a:rPr lang="en-US" b="1" dirty="0" smtClean="0"/>
              <a:t>Land features</a:t>
            </a:r>
            <a:r>
              <a:rPr lang="en-US" dirty="0" smtClean="0"/>
              <a:t>:</a:t>
            </a:r>
          </a:p>
          <a:p>
            <a:pPr lvl="1" eaLnBrk="1" hangingPunct="1"/>
            <a:r>
              <a:rPr lang="en-US" dirty="0" smtClean="0"/>
              <a:t> continents fit together like a puzzle</a:t>
            </a:r>
          </a:p>
          <a:p>
            <a:pPr lvl="1" eaLnBrk="1" hangingPunct="1"/>
            <a:r>
              <a:rPr lang="en-US" dirty="0" smtClean="0"/>
              <a:t> with mountain ranges matching up on S. America &amp; Africa</a:t>
            </a:r>
          </a:p>
          <a:p>
            <a:pPr lvl="1" eaLnBrk="1" hangingPunct="1"/>
            <a:r>
              <a:rPr lang="en-US" dirty="0" smtClean="0"/>
              <a:t>And coal fields matching up in Europe &amp; N. America</a:t>
            </a:r>
          </a:p>
        </p:txBody>
      </p:sp>
      <p:sp>
        <p:nvSpPr>
          <p:cNvPr id="19458" name="Rectangle 2"/>
          <p:cNvSpPr>
            <a:spLocks noGrp="1" noChangeArrowheads="1"/>
          </p:cNvSpPr>
          <p:nvPr>
            <p:ph type="title"/>
          </p:nvPr>
        </p:nvSpPr>
        <p:spPr>
          <a:xfrm>
            <a:off x="228600" y="228600"/>
            <a:ext cx="4260850" cy="914400"/>
          </a:xfrm>
        </p:spPr>
        <p:txBody>
          <a:bodyPr>
            <a:normAutofit/>
          </a:bodyPr>
          <a:lstStyle/>
          <a:p>
            <a:pPr eaLnBrk="1" hangingPunct="1"/>
            <a:r>
              <a:rPr lang="en-US" smtClean="0"/>
              <a:t>Wegener’s Info:</a:t>
            </a:r>
          </a:p>
        </p:txBody>
      </p:sp>
      <p:pic>
        <p:nvPicPr>
          <p:cNvPr id="19460" name="Picture 6"/>
          <p:cNvPicPr>
            <a:picLocks noChangeAspect="1" noChangeArrowheads="1"/>
          </p:cNvPicPr>
          <p:nvPr/>
        </p:nvPicPr>
        <p:blipFill>
          <a:blip r:embed="rId2" cstate="print"/>
          <a:srcRect/>
          <a:stretch>
            <a:fillRect/>
          </a:stretch>
        </p:blipFill>
        <p:spPr bwMode="auto">
          <a:xfrm>
            <a:off x="6846888" y="152400"/>
            <a:ext cx="2173287" cy="2209800"/>
          </a:xfrm>
          <a:prstGeom prst="rect">
            <a:avLst/>
          </a:prstGeom>
          <a:noFill/>
          <a:ln w="9525">
            <a:noFill/>
            <a:miter lim="800000"/>
            <a:headEnd/>
            <a:tailEnd/>
          </a:ln>
          <a:effectLst/>
        </p:spPr>
      </p:pic>
      <p:pic>
        <p:nvPicPr>
          <p:cNvPr id="19461" name="Picture 8" descr="http://quakeinfo.ucsd.edu/~gabi/sio15/supps/cdrift.gif"/>
          <p:cNvPicPr>
            <a:picLocks noChangeAspect="1" noChangeArrowheads="1"/>
          </p:cNvPicPr>
          <p:nvPr/>
        </p:nvPicPr>
        <p:blipFill>
          <a:blip r:embed="rId3" cstate="print"/>
          <a:srcRect/>
          <a:stretch>
            <a:fillRect/>
          </a:stretch>
        </p:blipFill>
        <p:spPr bwMode="auto">
          <a:xfrm>
            <a:off x="4191000" y="2401888"/>
            <a:ext cx="4572000" cy="431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5410200" cy="2925762"/>
          </a:xfrm>
        </p:spPr>
        <p:txBody>
          <a:bodyPr>
            <a:normAutofit fontScale="90000"/>
          </a:bodyPr>
          <a:lstStyle/>
          <a:p>
            <a:r>
              <a:rPr lang="en-US" sz="3200" b="1" smtClean="0"/>
              <a:t>Climate Evidence</a:t>
            </a:r>
            <a:r>
              <a:rPr lang="en-US" sz="3200" smtClean="0"/>
              <a:t>:</a:t>
            </a:r>
            <a:br>
              <a:rPr lang="en-US" sz="3200" smtClean="0"/>
            </a:br>
            <a:r>
              <a:rPr lang="en-US" sz="3200" smtClean="0"/>
              <a:t> </a:t>
            </a:r>
            <a:br>
              <a:rPr lang="en-US" sz="3200" smtClean="0"/>
            </a:br>
            <a:r>
              <a:rPr lang="en-US" sz="3200" smtClean="0"/>
              <a:t>Fossils of tropical plants, similar to this fern, are found in cold areas on an island in the Arctic Ocean. </a:t>
            </a:r>
            <a:br>
              <a:rPr lang="en-US" sz="3200" smtClean="0"/>
            </a:br>
            <a:r>
              <a:rPr lang="en-US" sz="2800" i="1" smtClean="0"/>
              <a:t>Is it warm in the Arctic now?</a:t>
            </a:r>
          </a:p>
        </p:txBody>
      </p:sp>
      <p:pic>
        <p:nvPicPr>
          <p:cNvPr id="22531" name="Picture 2" descr="http://biology.clc.uc.edu/graphics/bio303/tree%20fern.jpg"/>
          <p:cNvPicPr>
            <a:picLocks noChangeAspect="1" noChangeArrowheads="1"/>
          </p:cNvPicPr>
          <p:nvPr/>
        </p:nvPicPr>
        <p:blipFill>
          <a:blip r:embed="rId2" cstate="print"/>
          <a:srcRect/>
          <a:stretch>
            <a:fillRect/>
          </a:stretch>
        </p:blipFill>
        <p:spPr bwMode="auto">
          <a:xfrm>
            <a:off x="5486400" y="533400"/>
            <a:ext cx="3048000" cy="2286000"/>
          </a:xfrm>
          <a:prstGeom prst="rect">
            <a:avLst/>
          </a:prstGeom>
          <a:noFill/>
          <a:ln w="9525">
            <a:noFill/>
            <a:miter lim="800000"/>
            <a:headEnd/>
            <a:tailEnd/>
          </a:ln>
        </p:spPr>
      </p:pic>
      <p:pic>
        <p:nvPicPr>
          <p:cNvPr id="22532" name="Picture 4" descr="http://go.owu.edu/~jbkrygie/krygier_html/geog_111/geog_111_lo/geog_111_lo14_gr/kellysgrooves2.jpg"/>
          <p:cNvPicPr>
            <a:picLocks noChangeAspect="1" noChangeArrowheads="1"/>
          </p:cNvPicPr>
          <p:nvPr/>
        </p:nvPicPr>
        <p:blipFill>
          <a:blip r:embed="rId3" cstate="print"/>
          <a:srcRect/>
          <a:stretch>
            <a:fillRect/>
          </a:stretch>
        </p:blipFill>
        <p:spPr bwMode="auto">
          <a:xfrm>
            <a:off x="161925" y="4130675"/>
            <a:ext cx="3251200" cy="2438400"/>
          </a:xfrm>
          <a:prstGeom prst="rect">
            <a:avLst/>
          </a:prstGeom>
          <a:noFill/>
          <a:ln w="9525">
            <a:noFill/>
            <a:miter lim="800000"/>
            <a:headEnd/>
            <a:tailEnd/>
          </a:ln>
        </p:spPr>
      </p:pic>
      <p:sp>
        <p:nvSpPr>
          <p:cNvPr id="22533" name="TextBox 3"/>
          <p:cNvSpPr txBox="1">
            <a:spLocks noChangeArrowheads="1"/>
          </p:cNvSpPr>
          <p:nvPr/>
        </p:nvSpPr>
        <p:spPr bwMode="auto">
          <a:xfrm>
            <a:off x="3733800" y="3429000"/>
            <a:ext cx="5541962" cy="2924175"/>
          </a:xfrm>
          <a:prstGeom prst="rect">
            <a:avLst/>
          </a:prstGeom>
          <a:noFill/>
          <a:ln w="9525">
            <a:noFill/>
            <a:miter lim="800000"/>
            <a:headEnd/>
            <a:tailEnd/>
          </a:ln>
        </p:spPr>
        <p:txBody>
          <a:bodyPr>
            <a:spAutoFit/>
          </a:bodyPr>
          <a:lstStyle/>
          <a:p>
            <a:r>
              <a:rPr lang="en-US" sz="3200" dirty="0"/>
              <a:t>Deep scratches in rock show that South Africa’s climate was once much colder as the area was covered in glaciers!</a:t>
            </a:r>
          </a:p>
          <a:p>
            <a:r>
              <a:rPr lang="en-US" sz="2800" i="1" dirty="0"/>
              <a:t>Are there glaciers in S. Africa now?</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33400" y="152400"/>
            <a:ext cx="7772400" cy="914400"/>
          </a:xfrm>
        </p:spPr>
        <p:txBody>
          <a:bodyPr/>
          <a:lstStyle/>
          <a:p>
            <a:pPr algn="ctr" eaLnBrk="1" hangingPunct="1"/>
            <a:r>
              <a:rPr lang="en-US" sz="3600" dirty="0" smtClean="0"/>
              <a:t>Remember the </a:t>
            </a:r>
            <a:r>
              <a:rPr lang="en-US" sz="3600" b="1" i="1" dirty="0" smtClean="0"/>
              <a:t>Lithosphere </a:t>
            </a:r>
            <a:r>
              <a:rPr lang="en-US" sz="3600" dirty="0" smtClean="0"/>
              <a:t>?</a:t>
            </a:r>
          </a:p>
        </p:txBody>
      </p:sp>
      <p:sp>
        <p:nvSpPr>
          <p:cNvPr id="9219" name="Subtitle 2"/>
          <p:cNvSpPr>
            <a:spLocks noGrp="1"/>
          </p:cNvSpPr>
          <p:nvPr>
            <p:ph type="subTitle" idx="1"/>
          </p:nvPr>
        </p:nvSpPr>
        <p:spPr>
          <a:xfrm>
            <a:off x="152400" y="1143000"/>
            <a:ext cx="8610600" cy="2971800"/>
          </a:xfrm>
        </p:spPr>
        <p:txBody>
          <a:bodyPr>
            <a:normAutofit fontScale="85000" lnSpcReduction="10000"/>
          </a:bodyPr>
          <a:lstStyle/>
          <a:p>
            <a:pPr algn="l" eaLnBrk="1" hangingPunct="1">
              <a:lnSpc>
                <a:spcPct val="90000"/>
              </a:lnSpc>
            </a:pPr>
            <a:r>
              <a:rPr lang="en-US" sz="2400" dirty="0" smtClean="0"/>
              <a:t>It is made of the earth’s crust &amp; the upper portion of the mantle.</a:t>
            </a:r>
          </a:p>
          <a:p>
            <a:pPr algn="l" eaLnBrk="1" hangingPunct="1">
              <a:lnSpc>
                <a:spcPct val="90000"/>
              </a:lnSpc>
            </a:pPr>
            <a:endParaRPr lang="en-US" sz="2400" dirty="0" smtClean="0"/>
          </a:p>
          <a:p>
            <a:pPr algn="l" eaLnBrk="1" hangingPunct="1">
              <a:lnSpc>
                <a:spcPct val="90000"/>
              </a:lnSpc>
            </a:pPr>
            <a:r>
              <a:rPr lang="en-US" sz="2400" dirty="0" smtClean="0"/>
              <a:t>This upper mantle is less dense than the mantle underneath, so it is able to “float” on the mantle below.</a:t>
            </a:r>
          </a:p>
          <a:p>
            <a:pPr algn="l" eaLnBrk="1" hangingPunct="1">
              <a:lnSpc>
                <a:spcPct val="90000"/>
              </a:lnSpc>
            </a:pPr>
            <a:endParaRPr lang="en-US" sz="2400" dirty="0" smtClean="0"/>
          </a:p>
          <a:p>
            <a:pPr algn="l" eaLnBrk="1" hangingPunct="1">
              <a:lnSpc>
                <a:spcPct val="90000"/>
              </a:lnSpc>
            </a:pPr>
            <a:r>
              <a:rPr lang="en-US" sz="2400" dirty="0" smtClean="0"/>
              <a:t>The mantle just below the lithosphere is called the </a:t>
            </a:r>
            <a:r>
              <a:rPr lang="en-US" sz="2400" b="1" i="1" u="sng" dirty="0" err="1" smtClean="0"/>
              <a:t>Asthenosphere</a:t>
            </a:r>
            <a:r>
              <a:rPr lang="en-US" sz="2400" dirty="0" smtClean="0"/>
              <a:t>.</a:t>
            </a:r>
          </a:p>
          <a:p>
            <a:pPr algn="l" eaLnBrk="1" hangingPunct="1">
              <a:lnSpc>
                <a:spcPct val="90000"/>
              </a:lnSpc>
            </a:pPr>
            <a:endParaRPr lang="en-US" sz="2400" dirty="0" smtClean="0"/>
          </a:p>
          <a:p>
            <a:pPr algn="l" eaLnBrk="1" hangingPunct="1">
              <a:lnSpc>
                <a:spcPct val="90000"/>
              </a:lnSpc>
            </a:pPr>
            <a:r>
              <a:rPr lang="en-US" sz="2400" dirty="0" smtClean="0"/>
              <a:t>The </a:t>
            </a:r>
            <a:r>
              <a:rPr lang="en-US" sz="2400" dirty="0" err="1" smtClean="0"/>
              <a:t>asthenosphere</a:t>
            </a:r>
            <a:r>
              <a:rPr lang="en-US" sz="2400" dirty="0" smtClean="0"/>
              <a:t> has a plastic like, slowly flowing consistency, and it carries the lithosphere</a:t>
            </a:r>
          </a:p>
        </p:txBody>
      </p:sp>
      <p:pic>
        <p:nvPicPr>
          <p:cNvPr id="2050" name="Picture 2" descr="http://images.sciencedaily.com/2008/01/080103144448-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191" y="3903951"/>
            <a:ext cx="4762500" cy="2847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earthsci.unimelb.edu.au/Thomas/lteng/engeimg/enge0107.GIF"/>
          <p:cNvPicPr>
            <a:picLocks noChangeAspect="1" noChangeArrowheads="1"/>
          </p:cNvPicPr>
          <p:nvPr/>
        </p:nvPicPr>
        <p:blipFill>
          <a:blip r:embed="rId2" cstate="print"/>
          <a:srcRect/>
          <a:stretch>
            <a:fillRect/>
          </a:stretch>
        </p:blipFill>
        <p:spPr bwMode="auto">
          <a:xfrm>
            <a:off x="381000" y="1066800"/>
            <a:ext cx="842962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The Theory of Plate </a:t>
            </a:r>
            <a:r>
              <a:rPr lang="en-US" dirty="0"/>
              <a:t>Tectonics</a:t>
            </a:r>
          </a:p>
        </p:txBody>
      </p:sp>
      <p:sp>
        <p:nvSpPr>
          <p:cNvPr id="22531" name="Rectangle 3"/>
          <p:cNvSpPr>
            <a:spLocks noGrp="1" noChangeArrowheads="1"/>
          </p:cNvSpPr>
          <p:nvPr>
            <p:ph type="body" idx="1"/>
          </p:nvPr>
        </p:nvSpPr>
        <p:spPr>
          <a:xfrm>
            <a:off x="228600" y="1371600"/>
            <a:ext cx="8763000" cy="4724400"/>
          </a:xfrm>
        </p:spPr>
        <p:txBody>
          <a:bodyPr>
            <a:normAutofit fontScale="92500"/>
          </a:bodyPr>
          <a:lstStyle/>
          <a:p>
            <a:pPr>
              <a:lnSpc>
                <a:spcPct val="90000"/>
              </a:lnSpc>
            </a:pPr>
            <a:r>
              <a:rPr lang="en-US" sz="2800" dirty="0"/>
              <a:t>The Earth’s </a:t>
            </a:r>
            <a:r>
              <a:rPr lang="en-US" sz="2800" dirty="0" smtClean="0"/>
              <a:t>crust (lithosphere) </a:t>
            </a:r>
            <a:r>
              <a:rPr lang="en-US" sz="2800" dirty="0"/>
              <a:t>is divided into 12 major plates which are moved in various directions</a:t>
            </a:r>
            <a:r>
              <a:rPr lang="en-US" sz="2800" dirty="0" smtClean="0"/>
              <a:t>.</a:t>
            </a:r>
          </a:p>
          <a:p>
            <a:pPr marL="109728" indent="0">
              <a:lnSpc>
                <a:spcPct val="90000"/>
              </a:lnSpc>
              <a:buNone/>
            </a:pPr>
            <a:endParaRPr lang="en-US" sz="2800" dirty="0"/>
          </a:p>
          <a:p>
            <a:pPr>
              <a:lnSpc>
                <a:spcPct val="90000"/>
              </a:lnSpc>
            </a:pPr>
            <a:r>
              <a:rPr lang="en-US" sz="2800" dirty="0"/>
              <a:t>This plate motion causes them to collide, pull apart, or scrape against each other</a:t>
            </a:r>
            <a:r>
              <a:rPr lang="en-US" sz="2800" dirty="0" smtClean="0"/>
              <a:t>.</a:t>
            </a:r>
          </a:p>
          <a:p>
            <a:pPr marL="109728" indent="0">
              <a:lnSpc>
                <a:spcPct val="90000"/>
              </a:lnSpc>
              <a:buNone/>
            </a:pPr>
            <a:endParaRPr lang="en-US" sz="2800" dirty="0"/>
          </a:p>
          <a:p>
            <a:pPr>
              <a:lnSpc>
                <a:spcPct val="90000"/>
              </a:lnSpc>
            </a:pPr>
            <a:r>
              <a:rPr lang="en-US" sz="2800" dirty="0"/>
              <a:t>Each type of interaction causes a characteristic set of Earth structures or “tectonic” features</a:t>
            </a:r>
            <a:r>
              <a:rPr lang="en-US" sz="2800" dirty="0" smtClean="0"/>
              <a:t>.</a:t>
            </a:r>
          </a:p>
          <a:p>
            <a:pPr marL="109728" indent="0">
              <a:lnSpc>
                <a:spcPct val="90000"/>
              </a:lnSpc>
              <a:buNone/>
            </a:pPr>
            <a:endParaRPr lang="en-US" sz="2800" dirty="0"/>
          </a:p>
          <a:p>
            <a:pPr>
              <a:lnSpc>
                <a:spcPct val="90000"/>
              </a:lnSpc>
            </a:pPr>
            <a:r>
              <a:rPr lang="en-US" sz="2800" dirty="0"/>
              <a:t>The word, </a:t>
            </a:r>
            <a:r>
              <a:rPr lang="en-US" sz="2800" b="1" u="sng" dirty="0"/>
              <a:t>tectonic</a:t>
            </a:r>
            <a:r>
              <a:rPr lang="en-US" sz="2800" dirty="0"/>
              <a:t>, refers to the deformation of the crust as a consequence of plate interaction.</a:t>
            </a:r>
            <a:endParaRPr lang="en-US" sz="2000" dirty="0"/>
          </a:p>
        </p:txBody>
      </p:sp>
    </p:spTree>
    <p:extLst>
      <p:ext uri="{BB962C8B-B14F-4D97-AF65-F5344CB8AC3E}">
        <p14:creationId xmlns:p14="http://schemas.microsoft.com/office/powerpoint/2010/main" val="21949422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1604</TotalTime>
  <Words>916</Words>
  <Application>Microsoft Office PowerPoint</Application>
  <PresentationFormat>On-screen Show (4:3)</PresentationFormat>
  <Paragraphs>116</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Plate Tectonics</vt:lpstr>
      <vt:lpstr>Do Now</vt:lpstr>
      <vt:lpstr>Wegener’s Puzzling Evidence</vt:lpstr>
      <vt:lpstr>PowerPoint Presentation</vt:lpstr>
      <vt:lpstr>Wegener’s Info:</vt:lpstr>
      <vt:lpstr>Climate Evidence:   Fossils of tropical plants, similar to this fern, are found in cold areas on an island in the Arctic Ocean.  Is it warm in the Arctic now?</vt:lpstr>
      <vt:lpstr>Remember the Lithosphere ?</vt:lpstr>
      <vt:lpstr>PowerPoint Presentation</vt:lpstr>
      <vt:lpstr>The Theory of Plate Tectonics</vt:lpstr>
      <vt:lpstr>Lithospheric Plates</vt:lpstr>
      <vt:lpstr>Oceanic and Continental Crust</vt:lpstr>
      <vt:lpstr>Lithospheric Plate Movement</vt:lpstr>
      <vt:lpstr>Plate Movement</vt:lpstr>
      <vt:lpstr>PowerPoint Presentation</vt:lpstr>
      <vt:lpstr>To understand how the lithospheric plates move we need to know how the core’s heat can warm the mantle and make it move     Remember: Heat moves from a warmer area to a cooler area</vt:lpstr>
      <vt:lpstr>Convection Currents in the Mantle</vt:lpstr>
      <vt:lpstr>Sea-Floor Spreading</vt:lpstr>
      <vt:lpstr>Here’s what you might see if the process of sea-floor spreading was sped up…</vt:lpstr>
      <vt:lpstr>Mid-Ocean Ridges</vt:lpstr>
      <vt:lpstr>PowerPoint Presentation</vt:lpstr>
      <vt:lpstr>Sea Floor Spreading Song:</vt:lpstr>
      <vt:lpstr>What happens at tectonic plate boundaries?</vt:lpstr>
      <vt:lpstr>PowerPoint Presentation</vt:lpstr>
      <vt:lpstr>Boundary Types</vt:lpstr>
    </vt:vector>
  </TitlesOfParts>
  <Company>rps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Tectonics</dc:title>
  <dc:creator>Andrea Burridge</dc:creator>
  <cp:lastModifiedBy>Andrea Aeschlimann</cp:lastModifiedBy>
  <cp:revision>16</cp:revision>
  <dcterms:created xsi:type="dcterms:W3CDTF">2013-04-08T17:59:40Z</dcterms:created>
  <dcterms:modified xsi:type="dcterms:W3CDTF">2013-04-10T12:38:32Z</dcterms:modified>
</cp:coreProperties>
</file>