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6" r:id="rId2"/>
    <p:sldId id="256" r:id="rId3"/>
    <p:sldId id="257" r:id="rId4"/>
    <p:sldId id="258" r:id="rId5"/>
    <p:sldId id="259" r:id="rId6"/>
    <p:sldId id="260" r:id="rId7"/>
    <p:sldId id="269" r:id="rId8"/>
    <p:sldId id="262" r:id="rId9"/>
    <p:sldId id="273" r:id="rId10"/>
    <p:sldId id="261" r:id="rId11"/>
    <p:sldId id="274" r:id="rId12"/>
    <p:sldId id="263" r:id="rId13"/>
    <p:sldId id="275" r:id="rId14"/>
    <p:sldId id="264" r:id="rId15"/>
    <p:sldId id="276" r:id="rId16"/>
    <p:sldId id="265" r:id="rId17"/>
    <p:sldId id="277" r:id="rId18"/>
    <p:sldId id="294" r:id="rId19"/>
    <p:sldId id="266" r:id="rId20"/>
    <p:sldId id="267" r:id="rId21"/>
    <p:sldId id="268" r:id="rId22"/>
    <p:sldId id="295" r:id="rId23"/>
    <p:sldId id="271" r:id="rId24"/>
    <p:sldId id="27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00E10-5705-4805-AA84-48723D23B38F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5F4D-7AB1-4583-8B49-E94307C0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A69D6B-9285-4469-8DF9-8FEA530FD60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E509E-0104-40B5-BB09-304607A121A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2574A-9B19-4AB2-B0E4-27F630BE3FFC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D827A-79E5-42E9-B657-2340461765E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B708F5-6B27-4D82-8D29-058E36048A6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1DA03D-9658-4D0A-8D3B-676D5FA9876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78263-B3DB-4464-B2FF-A2A259ABD760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561DB-CBF6-47B0-B4F9-CDC4B2C05577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8C7DB-30DA-4F86-8742-7794AD13BA7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6B021-605E-4AA3-8B82-8AB1FDDBB8F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FAD6E-5342-4A89-B6A3-5CC5E44B287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8E105-FFE5-46D0-B62E-A356458CF9A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F72B1-D15A-4A6A-ABD7-9AF76F9DDE4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C7B5F-E5BE-4AD4-9FD4-566D98D87E9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DCAF4-0E05-4A42-9FEC-F0FD48466F39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F5018-7656-41F8-8986-4E5AFD58FCC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EA5E-A82B-495E-9146-DF16D8D7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8715-F82F-464B-A5CC-B859DDB2E56B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55D6-C35F-4150-9DE6-2F8CDEF1E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sascienceonline.weebly.com/scientific-method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Science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4648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Turn to the First Page in your Notebook</a:t>
            </a:r>
          </a:p>
          <a:p>
            <a:pPr lvl="2"/>
            <a:r>
              <a:rPr lang="en-US" dirty="0" smtClean="0"/>
              <a:t>If you have already written on it, erase the writing… </a:t>
            </a:r>
          </a:p>
          <a:p>
            <a:pPr lvl="2"/>
            <a:r>
              <a:rPr lang="en-US" dirty="0" smtClean="0"/>
              <a:t>If it is in pen, please ask for a piece of paper to cover it…</a:t>
            </a:r>
          </a:p>
          <a:p>
            <a:pPr lvl="2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DO NOT</a:t>
            </a:r>
            <a:r>
              <a:rPr lang="en-US" dirty="0" smtClean="0">
                <a:solidFill>
                  <a:srgbClr val="FF0000"/>
                </a:solidFill>
              </a:rPr>
              <a:t> RIP OUT PAGES!!!</a:t>
            </a:r>
          </a:p>
          <a:p>
            <a:pPr>
              <a:buNone/>
            </a:pPr>
            <a:r>
              <a:rPr lang="en-US" dirty="0" smtClean="0"/>
              <a:t>Please make </a:t>
            </a:r>
            <a:r>
              <a:rPr lang="en-US" dirty="0" smtClean="0"/>
              <a:t>your first page </a:t>
            </a:r>
            <a:r>
              <a:rPr lang="en-US" dirty="0" smtClean="0"/>
              <a:t>look </a:t>
            </a:r>
            <a:r>
              <a:rPr lang="en-US" dirty="0" smtClean="0"/>
              <a:t>like the </a:t>
            </a:r>
            <a:r>
              <a:rPr lang="en-US" dirty="0" smtClean="0"/>
              <a:t>example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71682" name="AutoShape 2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AutoShape 4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AutoShape 6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8" name="AutoShape 8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0" name="AutoShape 10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2" name="AutoShape 12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AutoShape 14" descr="data:image/jpeg;base64,/9j/4AAQSkZJRgABAQAAAQABAAD/2wCEAAkGBhQSERQUEhQWFBQUFxUUFBQUGBgUFBQUFBQVFBQUFBQXGyYeFxkkGRQUHy8gJCcpLCwsFR4xNTAqNSYsLCkBCQoKDgwOFA8PGiwYFBwpKSkpKSkqLCkpKSwsKSksKSksKSkqKSksLCwpLCkpKSksKSwpKSwpLCkpLCkpKSkpKf/AABEIAP0AxwMBIgACEQEDEQH/xAAcAAACAwEBAQEAAAAAAAAAAAABAgADBgUEBwj/xABJEAABAgIHBAUJBgQEBQUAAAABAAJhkQMREiFRodEFEzFBBAZx4fAHFyIyUmKjseMjQlRkwdIzcoGCJKKy4hRTY4OSNETCw/H/xAAXAQEBAQEAAAAAAAAAAAAAAAAAAQID/8QAGhEBAQADAQEAAAAAAAAAAAAAAAERMUEhEv/aAAwDAQACEQMRAD8A7mzOoPQXAV9GZN/7loKLyZ7Oq/8ASs/8qT96fY44f0WmoeCyywG2OoXQmA2OjMH91J+r1wNn9VejmkINE0gVXVu51xX0Hb4uKy+yx9q7+3/5IjrdC8n/AEFwFfRmH+tJ+9ezzcbP/Cs/8qT967GzhcF70VlH+TvoFpo/4Wjvr5v5D+ZP5u9n/hKOb/3LRUnrs/u/0qypFvGb83Wz/wAJRf5/3IebvoH4Si/zfuWlr8eO1REZvzebP/CUUnfuU83mz/wlFJ37lpEUGaPk86B+EopO1U83nQPwlFJ2q0pQVGb83vQPwlFJ37lB5PugfhKGR1WiKIKgzvm+6B+EoZHVHzf9A/CUMjqtFWiCgzvm/wCgfhKGR1U833QPwlFI6rRIoM75vugfhKKR1Snye9Au/wAJRSdh2rSKFBmj5PugfhKKTv3LlbY8lvRntJoWCidgKy0zvE1uUrmqD87be2O/oziDXUJhRfT/ACkbEttbSNuPM18xUPkVFkdTY4uC0tDwWc2OLh2BaOh4LY4e3uBWX2Z/Fd/b+q1G3uBWY2X/ABXf2/qrwbrZ3AL2rx7P4BetIKqT12f3f6VaqqT12f3f6VbWi3iIIpa0QUQlTBBErkyQoFJUBSuKFpBaCmCqa5O0oLFEFK1AUDyRCBPBFFKigURmuvf8Bvb+rUUvXv8Agt7f1aisFDZDLheeS0VEy7ictFndjtFQ7BzK0VEwVd51XVHE26y43lZjZTPtXXn7v6rTbcYKjqVmtlMG9d2t59qDc9Ao7heV693EzXk6DRNq7yvVu2+CdUFdLRemy8/e5+6rN3EzVVJRttM/u5wT7tsJ96NXg7uLppd3EzRNG3wUoo2+CjJxRxM0d3EzS7tvgo7tvgqg7uJmldRxM0d23wUho2+D3oEdRxM0hZEzTOY3wVWWN8FQOGxM1Y1sTNeewPBTAN8FB6gyJmjYiZqkNb4KcMb4KCwUcTNQ0cTOCAY2E1N22E0Ud3EzU3cTNDdt8HvQsN8FRGa6+N+xbeePMxagh16aBQt7T82qLFFmyC2ocMloaMtq+7kuBsh9w4yK0TKS7nI6LoODtwtqPDJZvZJG9dw4j9VptuPuPGRWc2Q77V3HiORiiNt0Itq+7kvQSz3clV0N/o85HRejedsjoqrz0hZab6v3sPZVtpnu5JaSl9JnH73I+yVZve2RUW8VuLfdyS2mwyVjqTtkVXvO2RRDBzYZI2mwyQbSwMinFJAyKoW033ckpLfdyVm87ZFAv7ZFBQ8thkqyWwXoc/tkVWXwMioKi5sELTYZJ3P7ZFKX9sigLXtgrW0jYZKkUnbIp20vbIoPQ1zYZI1t93JI2n7ZFOKbhxkUVLTPdyQLme7kn3sDIqb3tkURluvL27ptVXE8O1qiPXuk+ybceJ5Vc24qLnRZsh1wuOWq0bHXcDlqs3sgm64T7lpGk1cBPuXQcPbZuNxy1Wd2QftHXHi3CMVottk1G4T7lntj1711w4jn2wQbjojvR4HLVX2j7Jy1VPRa7PAT7lbWcBM6IKqV3pM9E8XYeyYqy2cDlqqqUutMuHF3M+yYKy07AT7kavAc44HLVJagctUznHAT7lXaOAn3IydrjgctVYHwOWqqaTgJ9ystHATOiA2jgctVLRwOWqlo4CZ0QrOAn3IFc44HLVJWcDlqnJOAn3Jb8BPuQI4nA5aqsk4HLVXOrwE+5IQcBPuQVknA5aqB5wOWqYg4CfclNeAmdEDikOBy1VgpDdcctVTWcBPuTNJr4CZ0UV6N6cDlqjbOBy1VbXOwEzomtHATOiDNdenHdNuxwxbgVEOvVe6bw586+bYKLFRdsgG7hLvWjZXVykdVnNkNN1/yWkYDVxyC2OHtsGrlLvWf2MDvXcOI5d60O22mo3/JZ/YrTvXX8xhoqNt0YGzxEjqriDiJHVVdGYavWMhorCw+0ZDRBTStNpl44u5H2TFWkHESOqqpmG0z0jxdh7DoKywfaMhojV4DgcRI6qsg4iR1VjmnEyGiqsnE5aIydoOIkdU9RxEjqq2tOJy0VgYfaOWiA2TiJHVCo4iXejZOJy0Qsn2jlogUg4iR1QqOIl3olkTloiGHE5aIFLTiJHVAsOIl3p7B9o5aKbs4nLRBWWHESOqWwcRI6q/dxOWiU0Z9o5aIKbJxEjqlqOIkdVcaI4nLRIaM4nLRRRAOIl3pxXiJd6QUZxOWicMPtHLRBm+vLTumX48BFsVFOvTPsmXk8cMWwQWKi/ZDOF5mtHR0d3EzWb2S0XcFoqNrauS6Dj7aZcbzNcDYtH9o7jxHMrvbaaKlwditG9dw4j5IjbUFFcL3TKsNDF0yqaFjKvu5Jy1nu5IqulovSZe7i7mfYcrd1F0yvPTBlpnq8Th7D1ZUz3ckW8O6j7ZlVGj7ZnVPU33clWWthkiHbR9syrBRdszqqGhvu5KwBnu5IH3XbM6qbr+aZSEM93JSpnu5KhjRdsypuu2Z1S2We7koAz3clA25/mmdUdz/ADTdqlss93JSpnu5IH3X803aqbntm7VJUz3ckame7kgJoO2Z1Smg7ZnVNZZ7uSBaz3ckCmh7ZnVTcxdM6olrPdySlrPdyQZvrywCjZx58STzbigp13s7tlVXPh2hRc7sW7Ke2C0dG5tXJZ/ZL+HGRWjo6S7gZFdBw9tObVyXC2I4b13aF39tPuNxkVw9hu+1dceI+SDZUVI2ru7kxpG+AdFKKku4OkmNLB0lR4+kUrbTP5jyP/LfBWbxvgHRJ0mk9Jlx9Y8v+m9NvYGSjV1D7weAdEhpB4B0RFLAqbyBRkBSN8A6KwUrfAOiUPgVYKSBkgG8b4B0R3jfAOibeQMlN5AyQJvB4B0U3rfAOibeQMkbcDJAu9HgHRTet8A6JjSQMlN5AyRQ3rfAOim9b4B0TbyBkoKSDpIBvW+AdFDSt8A6Jt5Ay70DSQMoFAu9b4B0QNI3wDorN5B0u9KaSDpKDL9dnjdtqjyiFEeu7/s23H+vaFFi7RZslxuuOWq0dG41cDlqs5smuE+5aOjJq4CZ0Wxx9suNRuOWq4ewyd667mPku5tgmrgJ9y4uwgd47hxHy7EGyo3Gr1cwiXH2cwgy1VyzRNqGaqvL0hxrZd948x7D1C44ZhN0gGtnD1jj/wAt6jwYZqLeE3hwzTB5wzVZrhmoHGCItDzhmrA84ZhUhxgnDjDNBbbOGalo4ZhJaMM0azDNUNbOGYRtnDMJLRhmjaMM1A1o4ZhQOPs5hJaMM0QTDNA9s4ZhS2cMwltGGahcYZoGtnDMKFxuuzGCS2YZqWzDNBYXHDNLaOGaFowzUFcM0Ga67E7tt1X/AOhRN10BsN4eCFFzqDsmu68S71oqOuriJHVZvZDeF5y0Wko2Gr1jloug5W2AajeJd64mwWneuv5jlDtXb2w27ictFxtgM+0deeIwwQbBjTVxy71C045d6jGHE5aIlkTloiqKZprZf948v+m+KL2HHJSmZey8+tD2HwTmjictEW8edzDjkqiDjkvS+iiclQ6jiUZKK8clYCcclTZiUQIlBeCcclKzjkqh2lGqJQWVnHJQE45Kr+pUqiUVbWcclL8clVVEogRKItrOOSlZxyVVmJ8f0RDYlBZfjkpUbr8koo4lNu+F5RTgHHJM1pxyQ3cTloi1kTlogz/XJh3bb8ohRHrgz7NtZPghRc6lJsej4cZlaOio7uczqs1sgNhktFRhlX3cl1HO2vR3HjMrj9X2faP48RzOAXV2vZq5ZLldXrO8fw4wwCDXto+2ZU3XbMpGlgwyTEt93JBVTUQrZx9bE+w9W7sRmVRTltbOHrQ9h6t9GGSNXUR1EIzKofRCMyr/AEYZKtzWwyUR5TR9sylsdsyrXtbDJVODYZIiWe2ZRq8VlV+jDJT0YZIHsjwSjZHglJ6MMkRZhkgcMHglEUY8EoANhkmaG+7kgIoh4JTNoh4JUAbDJPU2GSAiiHglOKEXalEBvu5I+h7uSKJoh4J1QFEIzKJse7kh6Hu5IOB1wYN23U4hBHraW7ttVX9O0YILFRVsh4u0Wko3iruWc2O/hcVo6N93AyWxy9ruFR0XK6uuG8f2jkcAuttZ1xuK5fV132j7jxHyCDVikEZHRS2IyOijaSBy1UL4HLVFUdIeK2fz4H2HwV28EZHRVdIfey4+vD2HxVtuBy1RbqJvB4B0QLh4B0RtQOWqlqBy1RFLiPAOipeRGR0XqJgctVU/sOWqDyl3io6JbfbIq53YctUlcDlqgUOEZFMHCMjoiDA5ap29hy1RBa4RkdE4cIyOiLTA5aqwGBy1RQDu2R0RNIBjI6Jw6By1RtQOWqCCkEZHRTeCMjh2Ih0DlqgX8LjlqijvO2R0Q3gjI6Il8DlqpbgctURnutz66McZHEYqJuth+zFx4wxCK53aPJsYnDNaWiJq4ZhZrY9d3BaWiJq5ZroOZtgmrhmuX1dr3j7uY5wXV2vXVyzXN6tg238OIxwVGmaTgJ9yNo4Z9ygrhmjUYZqK83Sia2XD1xz910FfaOAn3KjpYPocPXGODlcK4Zo1dQazgJ9ylZwz7lL4Z6qEGGeqMoScM+5I6vDPuT3wz1QIMJHVBQ8HDPuVRrwE+5ehwMM9VUWmGeqBW14CfcrWg4CfckaDCXermgwl3oIK8BPuT34CfcoAYSOql8JHVAQTgJ9yNZwE+5AAwkdUajiJHVBBXgJ9ylZuuE+5Go4iR1QvuvEjh2oo1nAT7lKzgJ9yl+IkdVKjCR1RHC601mjFw44x7FE3Whp3YvHHDsigudSvDscG6/LvWmommriJd6zGxxwvOWi01Cy7ictF0HP2u01cRLvXN6tNNukv5jlALp7XZ6PE5aLndWqP0qS8+sPkFRpA045BSyccgo2jiZqGjiZorz9KB9C/745DAq4NOOQVXSKP1bz67efarBRxM1FuoayccgpZOOQU3cTNTdxMyiJZOOQUsnHIKbuJmpu4maBXMOOQVTmHH5K40cTMqt1FEzQJZOOQVrQcfkkFFEzTto4mZQOGnH5KBpxMhooKKJmVDRxMyglk45BNZOPySiiiZlHdxMygNk4/JAsOOQR3UXTKBoomZRRsnEyGilk4/JTdRMypuomZRHF6ztO7F/OCinWaj+zF544xUXOo5mx2dszqtRQUQq5zOqy2yA271clpqGxV93JdB5Nr0Ys85nVc7q3Riuk/mxgF0NrWbP3cl4OrNmt/D1v0Co0Io2wmpYbCalpsEC5sEFPSGN9Hh67efarbDYTVXSHN9Hh6zfmrbbYKNXUSw2E0bDYTQtNgjabBVlLDYTUsNhNS22CltsEALGwSljYJ7TYSQtNhJAoo2wRDGwRDmwkjabCSCBjYKWGwUtNhJEObCSnqpYbBSw2CNpsJKW2wkgG7bCahY2Ca02Ekpe2vlJPRLDYKWGwRtthJAvbCSejj9ZWt3Y4cf1UQ6y07BRisgX3Y8VFzu0c7ZNILuMjotN0elFXOR0XxvoHlVsgf4av/ALv0116Hy01Xf8J8b6S1kfQtrUgs85HReDqy/wBfj62BwCxHTfLBbFX/AAtX/er/APrXk2V5VjQl1fR7VZr/AItmr/IVPpX2HeQMig6lgZFfMh5bfynxvpK1nljr/wDa/G+mr9D6FT0nq3H128jirBSwMivnT/Kxaq/w1VRDv4uBrq/hqzzsflvi/TT6i2+R9C3sDJNvIGS+eedj8t8X6aPnZ/LfF+mn0j6FvIGSgpIGS+eHytflvi/TR87J/DfF/wBiZH0HewMkd5AyXz3zr/lvi/TR87H5b4v00yPoO8gZKCkgZL5951/y3xf9iYeVb8t8X/YmYN/vIGSm8gZLAjyqflvi/TTedP8ALfF+mmRvd5AyR3kDJYHzpflvi/TU86f5b4v00yN9vIGSBpIGSwXnV/LfF+mlPlV/LfF+mmVb80kDJA0sDJYA+Vf8t8X6a8dP1xp+mVsaRQUZuIZ6T3DAvPLsAUymXo657e31IKOivsyu4nxBReSh6G1gu58Sbye0qLGWc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96" name="Picture 16" descr="http://3.bp.blogspot.com/-w8iu0TKYjxY/TbMuzdCECtI/AAAAAAAAAIM/V10XXMOdHYc/s200/Comp%2BNotebook%2BOp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912870" cy="4953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21336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Grade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Life Science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Journal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Your Name</a:t>
            </a:r>
          </a:p>
          <a:p>
            <a:pPr algn="ctr"/>
            <a:endParaRPr lang="en-US" sz="2400" i="1" dirty="0" smtClean="0">
              <a:solidFill>
                <a:schemeClr val="bg1"/>
              </a:solidFill>
            </a:endParaRPr>
          </a:p>
          <a:p>
            <a:pPr algn="ctr"/>
            <a:endParaRPr lang="en-US" sz="2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2013 - 2014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3058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you are trying to solve </a:t>
            </a:r>
          </a:p>
          <a:p>
            <a:pPr lvl="1"/>
            <a:r>
              <a:rPr lang="en-US" dirty="0" smtClean="0"/>
              <a:t>This comes from your observations of the natural world.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static2.businessinsider.com/image/51f6c96aecad041b31000000/mosquito-expert-calls-out-a-big-problem-in-the-plot-of-jurassic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477599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Good Question: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Why do the salamanders around here have curved tails rather than straight tails?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Not So Good Question: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I wonder if salamanders like McDonalds?</a:t>
            </a:r>
          </a:p>
          <a:p>
            <a:endParaRPr lang="en-US" dirty="0"/>
          </a:p>
        </p:txBody>
      </p:sp>
      <p:pic>
        <p:nvPicPr>
          <p:cNvPr id="31746" name="Picture 2" descr="http://yougogirl.typepad.com/.a/6a00e54fdb9f7e883300e554746bce8833-45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1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suggested solution to the problem.</a:t>
            </a:r>
          </a:p>
          <a:p>
            <a:pPr>
              <a:lnSpc>
                <a:spcPct val="80000"/>
              </a:lnSpc>
              <a:defRPr/>
            </a:pPr>
            <a:endParaRPr lang="en-US" sz="36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latin typeface="+mj-lt"/>
              </a:rPr>
              <a:t>Must </a:t>
            </a:r>
            <a:r>
              <a:rPr lang="en-US" sz="3600" dirty="0">
                <a:latin typeface="+mj-lt"/>
              </a:rPr>
              <a:t>be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testable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/>
              <a:t>with measurable results</a:t>
            </a:r>
            <a:endParaRPr lang="en-US" sz="36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36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latin typeface="+mj-lt"/>
              </a:rPr>
              <a:t>Sometimes </a:t>
            </a:r>
            <a:r>
              <a:rPr lang="en-US" sz="3600" dirty="0">
                <a:latin typeface="+mj-lt"/>
              </a:rPr>
              <a:t>written as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If…Then…</a:t>
            </a:r>
            <a:r>
              <a:rPr lang="en-US" sz="3600" dirty="0">
                <a:latin typeface="+mj-lt"/>
              </a:rPr>
              <a:t> statements</a:t>
            </a:r>
          </a:p>
          <a:p>
            <a:pPr>
              <a:lnSpc>
                <a:spcPct val="80000"/>
              </a:lnSpc>
              <a:defRPr/>
            </a:pPr>
            <a:endParaRPr lang="en-US" sz="3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Predicts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an </a:t>
            </a:r>
            <a:r>
              <a:rPr lang="en-US" sz="3600" dirty="0" smtClean="0">
                <a:latin typeface="+mj-lt"/>
              </a:rPr>
              <a:t>outcome</a:t>
            </a: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sz="3600" dirty="0">
              <a:latin typeface="+mj-lt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An example of a hypothesis might be that the salamanders have curved tails due to a </a:t>
            </a:r>
            <a:r>
              <a:rPr lang="en-US" sz="4000" dirty="0" smtClean="0">
                <a:solidFill>
                  <a:srgbClr val="92D050"/>
                </a:solidFill>
                <a:latin typeface="+mj-lt"/>
              </a:rPr>
              <a:t>pollutant</a:t>
            </a:r>
            <a:r>
              <a:rPr lang="en-US" sz="4000" dirty="0" smtClean="0">
                <a:latin typeface="+mj-lt"/>
              </a:rPr>
              <a:t> in the moist soil where they live. </a:t>
            </a:r>
          </a:p>
          <a:p>
            <a:pPr>
              <a:buNone/>
            </a:pPr>
            <a:endParaRPr lang="en-US" sz="40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32770" name="Picture 2" descr="https://encrypted-tbn1.gstatic.com/images?q=tbn:ANd9GcTsEpK6neUs80mwFkDakgZjjEqxB28VwA7VAqSuKHKRhA1hN3Q5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6635"/>
            <a:ext cx="3352800" cy="2511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Experiment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A procedure to test your hypothesis 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8194" name="Picture 2" descr="http://www.studentorgs.txstate.edu/chemclub/cool%20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599"/>
            <a:ext cx="4000500" cy="3200401"/>
          </a:xfrm>
          <a:prstGeom prst="rect">
            <a:avLst/>
          </a:prstGeom>
          <a:noFill/>
        </p:spPr>
      </p:pic>
      <p:pic>
        <p:nvPicPr>
          <p:cNvPr id="8196" name="Picture 4" descr="http://learn.bowdoin.edu/merrymeeting-bay/projects/bio-225-community-ecology/images/students-collecting-data-on-swan-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14672"/>
            <a:ext cx="4189199" cy="314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Variable </a:t>
            </a:r>
            <a:r>
              <a:rPr lang="en-US" sz="5400" dirty="0" smtClean="0">
                <a:solidFill>
                  <a:srgbClr val="FF0000"/>
                </a:solidFill>
                <a:latin typeface="+mj-lt"/>
              </a:rPr>
              <a:t>– factor in the experiment that is being tested</a:t>
            </a:r>
          </a:p>
          <a:p>
            <a:endParaRPr lang="en-US" dirty="0"/>
          </a:p>
        </p:txBody>
      </p:sp>
      <p:pic>
        <p:nvPicPr>
          <p:cNvPr id="33794" name="Picture 2" descr="http://imcurious.wikispaces.com/file/view/control.jpg/53226450/302x219/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371230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57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dirty="0" smtClean="0"/>
              <a:t>Why is it important to test only one variable at a time?</a:t>
            </a:r>
          </a:p>
          <a:p>
            <a:pPr algn="ctr"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A good or “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valid</a:t>
            </a:r>
            <a:r>
              <a:rPr lang="en-US" dirty="0" smtClean="0">
                <a:latin typeface="+mj-lt"/>
              </a:rPr>
              <a:t>” experiment will only have ONE variable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experimenter changes one variable and observes or measures what happens.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will talk more about variables later…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is the information collected during the experiment.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Data should be </a:t>
            </a:r>
            <a:r>
              <a:rPr lang="en-US" dirty="0" smtClean="0">
                <a:solidFill>
                  <a:srgbClr val="FF0000"/>
                </a:solidFill>
              </a:rPr>
              <a:t>organized</a:t>
            </a:r>
            <a:r>
              <a:rPr lang="en-US" dirty="0" smtClean="0"/>
              <a:t> in the form of a </a:t>
            </a:r>
            <a:r>
              <a:rPr lang="en-US" dirty="0" smtClean="0">
                <a:solidFill>
                  <a:srgbClr val="FF0000"/>
                </a:solidFill>
              </a:rPr>
              <a:t>chart, table, or a graph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956" t="22711" r="60175" b="12500"/>
          <a:stretch>
            <a:fillRect/>
          </a:stretch>
        </p:blipFill>
        <p:spPr bwMode="auto">
          <a:xfrm>
            <a:off x="5105400" y="1676400"/>
            <a:ext cx="381139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“analyze” </a:t>
            </a:r>
            <a:r>
              <a:rPr lang="en-US" dirty="0" smtClean="0"/>
              <a:t>the data means to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“make sense” </a:t>
            </a:r>
            <a:r>
              <a:rPr lang="en-US" dirty="0" smtClean="0"/>
              <a:t>of the data.</a:t>
            </a:r>
          </a:p>
          <a:p>
            <a:pPr>
              <a:buNone/>
            </a:pPr>
            <a:endParaRPr lang="en-US" dirty="0" smtClean="0"/>
          </a:p>
          <a:p>
            <a:endParaRPr lang="en-US" b="1" u="sng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http://blogs.scholastic.com/photos/uncategorized/2008/08/21/analyz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470400" cy="3352800"/>
          </a:xfrm>
          <a:prstGeom prst="rect">
            <a:avLst/>
          </a:prstGeom>
          <a:noFill/>
        </p:spPr>
      </p:pic>
      <p:pic>
        <p:nvPicPr>
          <p:cNvPr id="6148" name="Picture 4" descr="http://lachinita.blogg.se/images/2011/i_love_to_analyze_card-p137232466835130366q6ay_400_153797331.jpg"/>
          <p:cNvPicPr>
            <a:picLocks noChangeAspect="1" noChangeArrowheads="1"/>
          </p:cNvPicPr>
          <p:nvPr/>
        </p:nvPicPr>
        <p:blipFill>
          <a:blip r:embed="rId3" cstate="print"/>
          <a:srcRect l="6000" t="18000" r="6000" b="20000"/>
          <a:stretch>
            <a:fillRect/>
          </a:stretch>
        </p:blipFill>
        <p:spPr bwMode="auto">
          <a:xfrm>
            <a:off x="457200" y="3429000"/>
            <a:ext cx="3352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7772400" cy="1470025"/>
          </a:xfrm>
        </p:spPr>
        <p:txBody>
          <a:bodyPr/>
          <a:lstStyle/>
          <a:p>
            <a:r>
              <a:rPr lang="en-US" b="1" dirty="0" smtClean="0"/>
              <a:t>Scientific Method Notes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6400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Ms. Aeschlimann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Grade Science </a:t>
            </a:r>
          </a:p>
          <a:p>
            <a:r>
              <a:rPr lang="en-US" dirty="0" smtClean="0"/>
              <a:t>September 2013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2590800"/>
            <a:ext cx="3150870" cy="3988443"/>
            <a:chOff x="5562600" y="2590800"/>
            <a:chExt cx="3150870" cy="3988443"/>
          </a:xfrm>
        </p:grpSpPr>
        <p:pic>
          <p:nvPicPr>
            <p:cNvPr id="4" name="Picture 16" descr="http://3.bp.blogspot.com/-w8iu0TKYjxY/TbMuzdCECtI/AAAAAAAAAIM/V10XXMOdHYc/s200/Comp%2BNotebook%2BOpen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590800"/>
              <a:ext cx="3150870" cy="398844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019800" y="2895600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chemeClr val="bg1"/>
                  </a:solidFill>
                </a:rPr>
                <a:t>Scientific Method</a:t>
              </a:r>
              <a:r>
                <a:rPr lang="en-US" sz="1200" dirty="0" smtClean="0">
                  <a:solidFill>
                    <a:schemeClr val="bg1"/>
                  </a:solidFill>
                </a:rPr>
                <a:t>            </a:t>
              </a:r>
              <a:r>
                <a:rPr lang="en-US" sz="1200" dirty="0" smtClean="0">
                  <a:solidFill>
                    <a:schemeClr val="bg1"/>
                  </a:solidFill>
                </a:rPr>
                <a:t>    9/11/13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the hypothesis based on the data obtained from the experiment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Explains how experiment can be applied to real life.</a:t>
            </a:r>
            <a:endParaRPr lang="en-US" dirty="0"/>
          </a:p>
        </p:txBody>
      </p:sp>
      <p:pic>
        <p:nvPicPr>
          <p:cNvPr id="5122" name="Picture 2" descr="http://www2.apalachee.leon.k12.fl.us/andrewsm/Science%20Fair/Conclusion.jpg"/>
          <p:cNvPicPr>
            <a:picLocks noChangeAspect="1" noChangeArrowheads="1"/>
          </p:cNvPicPr>
          <p:nvPr/>
        </p:nvPicPr>
        <p:blipFill>
          <a:blip r:embed="rId2" cstate="print"/>
          <a:srcRect b="12766"/>
          <a:stretch>
            <a:fillRect/>
          </a:stretch>
        </p:blipFill>
        <p:spPr bwMode="auto">
          <a:xfrm>
            <a:off x="4191000" y="3962400"/>
            <a:ext cx="3937000" cy="2575803"/>
          </a:xfrm>
          <a:prstGeom prst="rect">
            <a:avLst/>
          </a:prstGeom>
          <a:noFill/>
        </p:spPr>
      </p:pic>
      <p:pic>
        <p:nvPicPr>
          <p:cNvPr id="5124" name="Picture 4" descr="http://us.123rf.com/400wm/400/400/dskdesign/dskdesign1207/dskdesign120700024/14369922-business-hand-writing-five-component-and-conclusion-diagram-in-bl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946" y="0"/>
            <a:ext cx="1318054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Communicate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experiment adds to the world’s scientific knowledge. </a:t>
            </a:r>
          </a:p>
          <a:p>
            <a:r>
              <a:rPr lang="en-US" dirty="0"/>
              <a:t>C</a:t>
            </a:r>
            <a:r>
              <a:rPr lang="en-US" dirty="0" smtClean="0"/>
              <a:t>ommunicating your results in the form of a report or presentation gives other scientists a chance to review your work and build on it. </a:t>
            </a:r>
            <a:endParaRPr lang="en-US" dirty="0"/>
          </a:p>
        </p:txBody>
      </p:sp>
      <p:pic>
        <p:nvPicPr>
          <p:cNvPr id="11266" name="Picture 2" descr="http://www.mbari.org/news/homepage/2004/sciencefair-sarah1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67241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Remember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9718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u="sng" dirty="0"/>
              <a:t>O</a:t>
            </a:r>
            <a:r>
              <a:rPr lang="en-US" sz="4400" dirty="0"/>
              <a:t>ld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Q</a:t>
            </a:r>
            <a:r>
              <a:rPr lang="en-US" sz="4400" dirty="0" smtClean="0"/>
              <a:t>ueen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H</a:t>
            </a:r>
            <a:r>
              <a:rPr lang="en-US" sz="4400" dirty="0" smtClean="0"/>
              <a:t>olly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E</a:t>
            </a:r>
            <a:r>
              <a:rPr lang="en-US" sz="4400" dirty="0" smtClean="0"/>
              <a:t>ats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A</a:t>
            </a:r>
            <a:r>
              <a:rPr lang="en-US" sz="4400" dirty="0" smtClean="0"/>
              <a:t>mazing</a:t>
            </a:r>
          </a:p>
          <a:p>
            <a:pPr>
              <a:buNone/>
            </a:pPr>
            <a:r>
              <a:rPr lang="en-US" sz="4400" b="1" u="sng" dirty="0" smtClean="0"/>
              <a:t>C</a:t>
            </a:r>
            <a:r>
              <a:rPr lang="en-US" sz="4400" dirty="0" smtClean="0"/>
              <a:t>hocolate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>
              <a:buNone/>
            </a:pPr>
            <a:r>
              <a:rPr lang="en-US" sz="4400" b="1" u="sng" dirty="0" smtClean="0"/>
              <a:t>C</a:t>
            </a:r>
            <a:r>
              <a:rPr lang="en-US" sz="4400" dirty="0" smtClean="0"/>
              <a:t>ake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143000"/>
            <a:ext cx="3657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100" b="1" u="sng" dirty="0" smtClean="0"/>
              <a:t>O</a:t>
            </a:r>
            <a:r>
              <a:rPr lang="en-US" sz="4100" dirty="0" smtClean="0"/>
              <a:t>b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ypothesis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xperiment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ommunicate </a:t>
            </a:r>
          </a:p>
        </p:txBody>
      </p:sp>
      <p:sp>
        <p:nvSpPr>
          <p:cNvPr id="13316" name="AutoShape 4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3733800" y="1295400"/>
            <a:ext cx="2057400" cy="2971800"/>
            <a:chOff x="3962400" y="1447800"/>
            <a:chExt cx="1632347" cy="2438400"/>
          </a:xfrm>
        </p:grpSpPr>
        <p:pic>
          <p:nvPicPr>
            <p:cNvPr id="13314" name="Picture 2" descr="http://farm2.staticflickr.com/1087/5117047695_5e2501f157_o.jpg"/>
            <p:cNvPicPr>
              <a:picLocks noChangeAspect="1" noChangeArrowheads="1"/>
            </p:cNvPicPr>
            <p:nvPr/>
          </p:nvPicPr>
          <p:blipFill>
            <a:blip r:embed="rId2" cstate="print"/>
            <a:srcRect t="21875"/>
            <a:stretch>
              <a:fillRect/>
            </a:stretch>
          </p:blipFill>
          <p:spPr bwMode="auto">
            <a:xfrm>
              <a:off x="3962400" y="1981200"/>
              <a:ext cx="1632347" cy="1905000"/>
            </a:xfrm>
            <a:prstGeom prst="rect">
              <a:avLst/>
            </a:prstGeom>
            <a:noFill/>
          </p:spPr>
        </p:pic>
        <p:pic>
          <p:nvPicPr>
            <p:cNvPr id="13324" name="Picture 12" descr="http://upload.wikimedia.org/wikipedia/commons/0/0f/Denmark_crow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43400" y="1447800"/>
              <a:ext cx="762000" cy="6156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</a:t>
            </a:r>
            <a:r>
              <a:rPr lang="en-US" dirty="0" smtClean="0"/>
              <a:t> </a:t>
            </a:r>
            <a:r>
              <a:rPr lang="en-US" b="1" dirty="0" smtClean="0"/>
              <a:t>Method</a:t>
            </a:r>
            <a:r>
              <a:rPr lang="en-US" dirty="0" smtClean="0"/>
              <a:t> </a:t>
            </a:r>
            <a:r>
              <a:rPr lang="en-US" b="1" dirty="0" smtClean="0"/>
              <a:t>Song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http://msascienceonline.weebly.com/scientific-method.html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Put your full Name and Date on the top of the paper.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List the 7 steps of the </a:t>
            </a:r>
            <a:r>
              <a:rPr lang="en-US" dirty="0"/>
              <a:t>S</a:t>
            </a:r>
            <a:r>
              <a:rPr lang="en-US" dirty="0" smtClean="0"/>
              <a:t>cientific Method in order</a:t>
            </a:r>
          </a:p>
          <a:p>
            <a:pPr marL="12573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Controls and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Scientific Experiments Follow Rules</a:t>
            </a:r>
            <a:endParaRPr lang="en-US" sz="4000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An experimenter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changes one factor </a:t>
            </a:r>
            <a:r>
              <a:rPr lang="en-US" sz="3600" b="1" dirty="0" smtClean="0">
                <a:latin typeface="Comic Sans MS" pitchFamily="66" charset="0"/>
              </a:rPr>
              <a:t>and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folHlink"/>
                </a:solidFill>
                <a:latin typeface="Comic Sans MS" pitchFamily="66" charset="0"/>
              </a:rPr>
              <a:t>observes or measures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what happens.</a:t>
            </a:r>
          </a:p>
        </p:txBody>
      </p:sp>
      <p:pic>
        <p:nvPicPr>
          <p:cNvPr id="13316" name="Picture 4" descr="professor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8888" y="2498725"/>
            <a:ext cx="3886200" cy="3094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Control Variable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experimenter makes a special effort to keep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factors constant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so that they will not effect the outcome.</a:t>
            </a:r>
          </a:p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Those factors are called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control variables.</a:t>
            </a:r>
            <a:r>
              <a:rPr lang="en-US" sz="400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Purpose of a Control?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09863"/>
            <a:ext cx="7772400" cy="342265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Controls are </a:t>
            </a:r>
            <a:r>
              <a:rPr lang="en-US" sz="4000" b="1" smtClean="0">
                <a:solidFill>
                  <a:srgbClr val="FF3300"/>
                </a:solidFill>
                <a:latin typeface="Comic Sans MS" pitchFamily="66" charset="0"/>
              </a:rPr>
              <a:t>NOT</a:t>
            </a:r>
            <a:r>
              <a:rPr lang="en-US" sz="4000" smtClean="0">
                <a:latin typeface="Comic Sans MS" pitchFamily="66" charset="0"/>
              </a:rPr>
              <a:t> being tested</a:t>
            </a:r>
          </a:p>
          <a:p>
            <a:pPr eaLnBrk="1" hangingPunct="1"/>
            <a:r>
              <a:rPr lang="en-US" sz="4000" smtClean="0">
                <a:latin typeface="Comic Sans MS" pitchFamily="66" charset="0"/>
              </a:rPr>
              <a:t>Controls are used for </a:t>
            </a:r>
            <a:r>
              <a:rPr lang="en-US" sz="4000" b="1" smtClean="0">
                <a:solidFill>
                  <a:srgbClr val="FF3300"/>
                </a:solidFill>
                <a:latin typeface="Comic Sans MS" pitchFamily="66" charset="0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chemeClr val="folHlink"/>
                </a:solidFill>
                <a:latin typeface="Comic Sans MS" pitchFamily="66" charset="0"/>
              </a:rPr>
              <a:t>Other Variables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The factor that is changed is known as the </a:t>
            </a:r>
            <a:r>
              <a:rPr lang="en-US" sz="4000" b="1" smtClean="0">
                <a:solidFill>
                  <a:srgbClr val="FF3300"/>
                </a:solidFill>
                <a:latin typeface="Comic Sans MS" pitchFamily="66" charset="0"/>
              </a:rPr>
              <a:t>independent variable</a:t>
            </a:r>
            <a:r>
              <a:rPr lang="en-US" smtClean="0">
                <a:solidFill>
                  <a:srgbClr val="FF3300"/>
                </a:solidFill>
              </a:rPr>
              <a:t>. 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The factor that is measured or observed is called the </a:t>
            </a:r>
            <a:r>
              <a:rPr lang="en-US" sz="3600" b="1" smtClean="0">
                <a:solidFill>
                  <a:srgbClr val="FF3300"/>
                </a:solidFill>
                <a:latin typeface="Comic Sans MS" pitchFamily="66" charset="0"/>
              </a:rPr>
              <a:t>dependent variable</a:t>
            </a:r>
            <a:r>
              <a:rPr lang="en-US" sz="3600" smtClean="0">
                <a:solidFill>
                  <a:srgbClr val="FF3300"/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Scientific</a:t>
            </a:r>
            <a:r>
              <a:rPr lang="en-US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734443" y="1600200"/>
            <a:ext cx="4409557" cy="5105400"/>
            <a:chOff x="5562600" y="2590800"/>
            <a:chExt cx="3198863" cy="3988443"/>
          </a:xfrm>
        </p:grpSpPr>
        <p:pic>
          <p:nvPicPr>
            <p:cNvPr id="6" name="Picture 16" descr="http://3.bp.blogspot.com/-w8iu0TKYjxY/TbMuzdCECtI/AAAAAAAAAIM/V10XXMOdHYc/s200/Comp%2BNotebook%2BOpen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590800"/>
              <a:ext cx="3150870" cy="398844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170663" y="2947974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chemeClr val="bg1"/>
                  </a:solidFill>
                </a:rPr>
                <a:t>Scientific Method</a:t>
              </a:r>
              <a:r>
                <a:rPr lang="en-US" sz="1200" dirty="0" smtClean="0">
                  <a:solidFill>
                    <a:schemeClr val="bg1"/>
                  </a:solidFill>
                </a:rPr>
                <a:t>           </a:t>
              </a:r>
              <a:r>
                <a:rPr lang="en-US" sz="1200" u="sng" dirty="0" smtClean="0">
                  <a:solidFill>
                    <a:schemeClr val="bg1"/>
                  </a:solidFill>
                </a:rPr>
                <a:t>   </a:t>
              </a:r>
              <a:r>
                <a:rPr lang="en-US" sz="1200" dirty="0" smtClean="0">
                  <a:solidFill>
                    <a:schemeClr val="bg1"/>
                  </a:solidFill>
                </a:rPr>
                <a:t>9/11/13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438400"/>
            <a:ext cx="2362200" cy="609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3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700" dirty="0">
                <a:solidFill>
                  <a:schemeClr val="bg1"/>
                </a:solidFill>
              </a:rPr>
              <a:t>A step-by-step procedure for </a:t>
            </a:r>
            <a:endParaRPr lang="en-US" sz="3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700" dirty="0" smtClean="0">
                <a:solidFill>
                  <a:schemeClr val="bg1"/>
                </a:solidFill>
              </a:rPr>
              <a:t>scientific </a:t>
            </a:r>
            <a:r>
              <a:rPr lang="en-US" sz="3700" dirty="0">
                <a:solidFill>
                  <a:schemeClr val="bg1"/>
                </a:solidFill>
              </a:rPr>
              <a:t>problem solving</a:t>
            </a:r>
            <a:endParaRPr lang="en-US" sz="37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752600"/>
            <a:ext cx="449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step-by-step procedure for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 problem solving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 of Controls &amp; Variables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0687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latin typeface="Comic Sans MS" pitchFamily="66" charset="0"/>
              </a:rPr>
              <a:t>For example</a:t>
            </a:r>
            <a:r>
              <a:rPr lang="en-US" smtClean="0">
                <a:latin typeface="Comic Sans MS" pitchFamily="66" charset="0"/>
              </a:rPr>
              <a:t>, suppose you want to figure out the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fastest route</a:t>
            </a:r>
            <a:r>
              <a:rPr lang="en-US" smtClean="0">
                <a:latin typeface="Comic Sans MS" pitchFamily="66" charset="0"/>
              </a:rPr>
              <a:t> to walk home from school.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You will try several different routes and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time how long it takes</a:t>
            </a:r>
            <a:r>
              <a:rPr lang="en-US" smtClean="0">
                <a:latin typeface="Comic Sans MS" pitchFamily="66" charset="0"/>
              </a:rPr>
              <a:t> you to get home by each one.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Since you are only interested in finding a route that is fastest for you, </a:t>
            </a:r>
            <a:r>
              <a:rPr lang="en-US" smtClean="0">
                <a:solidFill>
                  <a:schemeClr val="folHlink"/>
                </a:solidFill>
                <a:latin typeface="Comic Sans MS" pitchFamily="66" charset="0"/>
              </a:rPr>
              <a:t>you will do the walking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the Variables in Your Experiment?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33600"/>
            <a:ext cx="7772400" cy="39989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Varying the route is the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independent variable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time it takes is the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dependent variable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the same walker throughout makes the walker a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control variable.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One more thing… it is best to make </a:t>
            </a:r>
            <a:r>
              <a:rPr lang="en-US" sz="4800" b="1" smtClean="0">
                <a:solidFill>
                  <a:schemeClr val="hlink"/>
                </a:solidFill>
                <a:latin typeface="Comic Sans MS" pitchFamily="66" charset="0"/>
              </a:rPr>
              <a:t>several trials</a:t>
            </a:r>
            <a:r>
              <a:rPr lang="en-US" sz="4800" b="1" smtClean="0">
                <a:latin typeface="Comic Sans MS" pitchFamily="66" charset="0"/>
              </a:rPr>
              <a:t> with each independent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Valid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93038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Remember: To be a Valid Experiment: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046912" cy="4114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Two groups</a:t>
            </a:r>
            <a:r>
              <a:rPr lang="en-US" sz="3600" b="1" smtClean="0">
                <a:latin typeface="Comic Sans MS" pitchFamily="66" charset="0"/>
              </a:rPr>
              <a:t> are required --- the control &amp; experimental groups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There should be only </a:t>
            </a:r>
            <a:r>
              <a:rPr lang="en-US" sz="3600" b="1" smtClean="0">
                <a:solidFill>
                  <a:schemeClr val="folHlink"/>
                </a:solidFill>
                <a:latin typeface="Comic Sans MS" pitchFamily="66" charset="0"/>
              </a:rPr>
              <a:t>one</a:t>
            </a:r>
            <a:r>
              <a:rPr lang="en-US" sz="3600" b="1" smtClean="0">
                <a:latin typeface="Comic Sans MS" pitchFamily="66" charset="0"/>
              </a:rPr>
              <a:t> </a:t>
            </a:r>
            <a:r>
              <a:rPr lang="en-US" sz="3600" b="1" smtClean="0">
                <a:solidFill>
                  <a:schemeClr val="folHlink"/>
                </a:solidFill>
                <a:latin typeface="Comic Sans MS" pitchFamily="66" charset="0"/>
              </a:rPr>
              <a:t>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Results</a:t>
            </a:r>
            <a:r>
              <a:rPr lang="en-US" sz="3600" b="1" smtClean="0">
                <a:latin typeface="Comic Sans MS" pitchFamily="66" charset="0"/>
              </a:rPr>
              <a:t> of the experiment</a:t>
            </a:r>
          </a:p>
          <a:p>
            <a:pPr eaLnBrk="1" hangingPunct="1"/>
            <a:r>
              <a:rPr lang="en-US" sz="3600" b="1" smtClean="0">
                <a:latin typeface="Comic Sans MS" pitchFamily="66" charset="0"/>
              </a:rPr>
              <a:t>May be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quantitative</a:t>
            </a:r>
            <a:r>
              <a:rPr lang="en-US" sz="3600" b="1" smtClean="0">
                <a:latin typeface="Comic Sans MS" pitchFamily="66" charset="0"/>
              </a:rPr>
              <a:t> (numbers) or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qualitative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</p:txBody>
      </p:sp>
      <p:pic>
        <p:nvPicPr>
          <p:cNvPr id="22532" name="Picture 6" descr="j007613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376488"/>
            <a:ext cx="3810000" cy="3395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Data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Must be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 organized</a:t>
            </a:r>
          </a:p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Can be organized into </a:t>
            </a:r>
            <a:r>
              <a:rPr lang="en-US" sz="3600" b="1" dirty="0" smtClean="0">
                <a:solidFill>
                  <a:schemeClr val="folHlink"/>
                </a:solidFill>
                <a:latin typeface="Comic Sans MS" pitchFamily="66" charset="0"/>
              </a:rPr>
              <a:t>charts, tables, or graphs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  <p:pic>
        <p:nvPicPr>
          <p:cNvPr id="23556" name="Picture 4" descr="j0076136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376488"/>
            <a:ext cx="3810000" cy="3395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dirty="0" smtClean="0"/>
          </a:p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The </a:t>
            </a:r>
            <a:r>
              <a:rPr lang="en-US" sz="3600" b="1" dirty="0" smtClean="0">
                <a:solidFill>
                  <a:schemeClr val="hlink"/>
                </a:solidFill>
                <a:latin typeface="Comic Sans MS" pitchFamily="66" charset="0"/>
              </a:rPr>
              <a:t>answer</a:t>
            </a:r>
            <a:r>
              <a:rPr lang="en-US" sz="3600" b="1" dirty="0" smtClean="0">
                <a:latin typeface="Comic Sans MS" pitchFamily="66" charset="0"/>
              </a:rPr>
              <a:t> to the hypothesis based on the </a:t>
            </a:r>
            <a:r>
              <a:rPr lang="en-US" sz="3600" b="1" dirty="0" smtClean="0">
                <a:solidFill>
                  <a:schemeClr val="folHlink"/>
                </a:solidFill>
                <a:latin typeface="Comic Sans MS" pitchFamily="66" charset="0"/>
              </a:rPr>
              <a:t>data obtained from the experiment</a:t>
            </a:r>
          </a:p>
          <a:p>
            <a:pPr eaLnBrk="1" hangingPunct="1"/>
            <a:endParaRPr lang="en-US" sz="2800" b="1" i="1" dirty="0" smtClean="0">
              <a:latin typeface="Comic Sans MS" pitchFamily="66" charset="0"/>
            </a:endParaRPr>
          </a:p>
        </p:txBody>
      </p:sp>
      <p:pic>
        <p:nvPicPr>
          <p:cNvPr id="24580" name="Picture 6" descr="bs0134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435225"/>
            <a:ext cx="3810000" cy="3278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Retest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>
                <a:latin typeface="Comic Sans MS" pitchFamily="66" charset="0"/>
              </a:rPr>
              <a:t>In order to </a:t>
            </a:r>
            <a:r>
              <a:rPr lang="en-US" sz="3600" b="1" smtClean="0">
                <a:solidFill>
                  <a:schemeClr val="hlink"/>
                </a:solidFill>
                <a:latin typeface="Comic Sans MS" pitchFamily="66" charset="0"/>
              </a:rPr>
              <a:t>verify the results</a:t>
            </a:r>
            <a:r>
              <a:rPr lang="en-US" sz="3600" b="1" smtClean="0">
                <a:latin typeface="Comic Sans MS" pitchFamily="66" charset="0"/>
              </a:rPr>
              <a:t>, experiments must be retested.</a:t>
            </a:r>
            <a:endParaRPr lang="en-US" sz="2800" b="1" i="1" smtClean="0">
              <a:latin typeface="Comic Sans MS" pitchFamily="66" charset="0"/>
            </a:endParaRPr>
          </a:p>
        </p:txBody>
      </p:sp>
      <p:pic>
        <p:nvPicPr>
          <p:cNvPr id="25604" name="Picture 6" descr="j0076135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692400"/>
            <a:ext cx="3810000" cy="276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/>
              <a:t>Why do we use the scientific method?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Solving a Problem</a:t>
            </a:r>
            <a:endParaRPr 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4419600" cy="39227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1)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Identify</a:t>
            </a:r>
            <a:r>
              <a:rPr lang="en-US" sz="2400" b="1" smtClean="0">
                <a:latin typeface="Comic Sans MS" pitchFamily="66" charset="0"/>
              </a:rPr>
              <a:t> a Problem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2) State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Observations</a:t>
            </a:r>
            <a:r>
              <a:rPr lang="en-US" sz="2400" b="1" smtClean="0">
                <a:latin typeface="Comic Sans MS" pitchFamily="66" charset="0"/>
              </a:rPr>
              <a:t> about the problem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3) Form a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Hypothesis</a:t>
            </a:r>
            <a:r>
              <a:rPr lang="en-US" sz="2400" b="1" smtClean="0">
                <a:latin typeface="Comic Sans MS" pitchFamily="66" charset="0"/>
              </a:rPr>
              <a:t> about the problem (if…then…)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4) Design an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Experiment to test the hypothesis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5) Collect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Data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6) Form a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Conclusion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>
                <a:latin typeface="Comic Sans MS" pitchFamily="66" charset="0"/>
              </a:rPr>
              <a:t>7) </a:t>
            </a:r>
            <a:r>
              <a:rPr lang="en-US" sz="2400" b="1" smtClean="0">
                <a:solidFill>
                  <a:schemeClr val="hlink"/>
                </a:solidFill>
                <a:latin typeface="Comic Sans MS" pitchFamily="66" charset="0"/>
              </a:rPr>
              <a:t>Retest</a:t>
            </a:r>
          </a:p>
          <a:p>
            <a:pPr marL="533400" indent="-533400" algn="ctr" eaLnBrk="1" hangingPunct="1"/>
            <a:endParaRPr lang="en-US" sz="24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7652" name="Picture 6" descr="j0076187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2017713"/>
            <a:ext cx="36798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use the Scientific Method 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 clear order </a:t>
            </a:r>
            <a:r>
              <a:rPr lang="en-US" b="1" u="sng" dirty="0">
                <a:solidFill>
                  <a:srgbClr val="FF0000"/>
                </a:solidFill>
              </a:rPr>
              <a:t>of steps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like a recipe that scientists use to come </a:t>
            </a:r>
            <a:r>
              <a:rPr lang="en-US" dirty="0"/>
              <a:t>to </a:t>
            </a:r>
            <a:r>
              <a:rPr lang="en-US" dirty="0" smtClean="0"/>
              <a:t>figure things out about </a:t>
            </a:r>
            <a:r>
              <a:rPr lang="en-US" dirty="0"/>
              <a:t>the world around them. 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Helps to </a:t>
            </a:r>
            <a:r>
              <a:rPr lang="en-US" b="1" u="sng" dirty="0">
                <a:solidFill>
                  <a:srgbClr val="FF0000"/>
                </a:solidFill>
              </a:rPr>
              <a:t>organize thoughts </a:t>
            </a:r>
            <a:r>
              <a:rPr lang="en-US" dirty="0"/>
              <a:t>and procedures so that scientists can be confident in the answers they find.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Way to </a:t>
            </a:r>
            <a:r>
              <a:rPr lang="en-US" b="1" u="sng" dirty="0" smtClean="0">
                <a:solidFill>
                  <a:srgbClr val="FF0000"/>
                </a:solidFill>
              </a:rPr>
              <a:t>communicate results </a:t>
            </a:r>
            <a:r>
              <a:rPr lang="en-US" dirty="0" smtClean="0"/>
              <a:t>effectively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Steps of the Scientific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ethod 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47800"/>
            <a:ext cx="39624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Observe </a:t>
            </a:r>
          </a:p>
          <a:p>
            <a:pPr>
              <a:buNone/>
            </a:pPr>
            <a:r>
              <a:rPr lang="en-US" dirty="0" smtClean="0"/>
              <a:t>2. Question</a:t>
            </a:r>
          </a:p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 Hypothesis 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Experiment </a:t>
            </a:r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Analysis</a:t>
            </a:r>
          </a:p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Conclusion</a:t>
            </a:r>
          </a:p>
          <a:p>
            <a:pPr>
              <a:buNone/>
            </a:pPr>
            <a:r>
              <a:rPr lang="en-US" dirty="0" smtClean="0"/>
              <a:t>7. Communicate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Remember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9718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u="sng" dirty="0"/>
              <a:t>O</a:t>
            </a:r>
            <a:r>
              <a:rPr lang="en-US" sz="4400" dirty="0"/>
              <a:t>ld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Q</a:t>
            </a:r>
            <a:r>
              <a:rPr lang="en-US" sz="4400" dirty="0" smtClean="0"/>
              <a:t>ueen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H</a:t>
            </a:r>
            <a:r>
              <a:rPr lang="en-US" sz="4400" dirty="0" smtClean="0"/>
              <a:t>olly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E</a:t>
            </a:r>
            <a:r>
              <a:rPr lang="en-US" sz="4400" dirty="0" smtClean="0"/>
              <a:t>ats</a:t>
            </a:r>
            <a:r>
              <a:rPr lang="en-US" sz="4400" dirty="0"/>
              <a:t> </a:t>
            </a:r>
            <a:endParaRPr lang="en-US" sz="4400" dirty="0" smtClean="0"/>
          </a:p>
          <a:p>
            <a:pPr>
              <a:buNone/>
            </a:pPr>
            <a:r>
              <a:rPr lang="en-US" sz="4400" b="1" u="sng" dirty="0" smtClean="0"/>
              <a:t>A</a:t>
            </a:r>
            <a:r>
              <a:rPr lang="en-US" sz="4400" dirty="0" smtClean="0"/>
              <a:t>mazing</a:t>
            </a:r>
          </a:p>
          <a:p>
            <a:pPr>
              <a:buNone/>
            </a:pPr>
            <a:r>
              <a:rPr lang="en-US" sz="4400" b="1" u="sng" dirty="0" smtClean="0"/>
              <a:t>C</a:t>
            </a:r>
            <a:r>
              <a:rPr lang="en-US" sz="4400" dirty="0" smtClean="0"/>
              <a:t>hocolate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>
              <a:buNone/>
            </a:pPr>
            <a:r>
              <a:rPr lang="en-US" sz="4400" b="1" u="sng" dirty="0" smtClean="0"/>
              <a:t>C</a:t>
            </a:r>
            <a:r>
              <a:rPr lang="en-US" sz="4400" dirty="0" smtClean="0"/>
              <a:t>ake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143000"/>
            <a:ext cx="3657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100" b="1" u="sng" dirty="0" smtClean="0"/>
              <a:t>O</a:t>
            </a:r>
            <a:r>
              <a:rPr lang="en-US" sz="4100" dirty="0" smtClean="0"/>
              <a:t>b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ypothesis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xperiment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ommunicate </a:t>
            </a:r>
          </a:p>
        </p:txBody>
      </p:sp>
      <p:sp>
        <p:nvSpPr>
          <p:cNvPr id="13316" name="AutoShape 4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xQTEhUUEhQWFBUVFhUVFBUVFRYVFxUXFBUXFhQVFhQYHSggGBwlGxUUITEhJSkrLi4uGB8zODMsNyktLi0BCgoKDg0OGxAQGywkICQsLCwuLCwsLCwsLCwsLCwvLCwsLCwsLCwsLC8sLCwsLCwsLCwsLywsLCwsLCwsLCwsLP/AABEIAKcBLgMBEQACEQEDEQH/xAAcAAABBQEBAQAAAAAAAAAAAAAAAwQFBgcCAQj/xABOEAABAwICBAoFBwgJAwUAAAABAAIDBBEFIQYSMUEHEyIyUWFxgZGxQlKhwdEUI0NygpLSM2KDk6KjssI0RFNU0+Hi8PEVJMMWc4SUs//EABoBAQADAQEBAAAAAAAAAAAAAAABAgMEBQb/xAA4EQACAQIDBAcJAAIBBQEAAAAAAQIDEQQSMRMhQVEFYZGhsdHwFCIyQlJxgcHhI/EzNENTYpIk/9oADAMBAAIRAxEAPwDcUAIAQAgBACAEAIAQAgBAVXhGxk09MAyTi3yu1Glub7AEu1Og7BfdrdNlx42s6cLR1fgb4eClLeROHVFRHSMmZBKJGEOfrSgtkjGbtZpe4kkXsQLg59S8ijiKkPfTbV9eD6v7Y6Zwg5ZW0W/AcZjqohLHcZlrmnnMcNrT4g9hC96jVjVjmicU4ODsyRWpQEAIAQAgBACAEAIAQFM0y0rLH/I6W5qX2u4WHFg52uctYjwvdefjMYqacY68+R1UKGb3paDXHa11K2CVrJoX64Emu8yscLcoSWe6/UbX6F50a9WnKN79d77zWMIzutxeopA5oc0gtcAQRmCCLggr6BNNXRwNWO1IBACAEAIAQAgBACAEAIAQAgM2dwhyCeVp4uzHERU7WPfLIA4t5Tmm0bja/KFu1eQ+kJ5syXu9Z3rCJq3Et2D6Tw1D+LGtHLa/Fyt1XEDaW5kHs2rtoYynW+HU5qlCUN7JtdRiCAEAIAQAgBAZvwrNDXskla5zBGWs1dgkc7f0Cw29i8PpFTddJaW87/o78LbJ+RPRfTWBtI5s8nzjdbVZquOsNUaoBtbbcZlcNnFOJepTcppok+DAAtnew3YXMHVrgO1vYWL0+i1K8r6bv2Z4y3ul5XrnCCAEAIAQAgBACAEAIDDdJqxsFdKczMJnOJ3Bptq9+32L5ipTnKUs3N+J68PhVuRa9JdKaWpgZGx+u5zmkjVcNWwN73HTkqTcmlfgZUaTjJtlx0UiLaSFpvk3k326pcSz9nVX0GBbdCLfL/Rx4i20diWXUYggBACAEAIAKAqGMaewsD+Ia+csIBcxjnRt5QDnEtzcGi5s0G9slwVekKaeWO99iOmGGk97OtGdKHT1D4XOilZq6zJYgW52BLHMLiQcz0c1RhcXKpPJNfZk1aGWOZd5bV6ByggBAJVTy1ji3aGuI7QMlnWk405SXBMtBXkkY3o5XR01UxznNkklIMjjtjc9/Ludx2r5eWaXvcj1ZK8WixadVDPlMDo3tErLOBBF7h3IGXSbjvV5VWp54mdCDcGmaMCvqFoeYeqQCAEAIAQAgI7HcIZVROieS2+xzbXae/IjqKwr4eFZWlw0NKVWVN3RgONUzqaqkhktyMiGNDhcgG+s4tsCCNgJF+leNKjk92Wq6/X6PWhOMlmRtXB2IxQRcWb31i82AOuXEuBt0ZAdQavWweXZK35+55mJbdR3LKuowBACAEAIAQAgBACAEBknC5AxtTG4OGs9oMjdW5GrcB1wRe4sLG/NC8XGqKrO2tt/6PTwbeTfpcQ4O9GG1b3SyfkonjkDJz3WBDXDOzbHPPPLZmpwuFVTfLehia+TdHU2EBeylbcjzD1ACAEAIAQAgK9p9K5tDNqGxIDSRtDXGzj4XXF0hNxo7uLSOjDRvMqXBbVsY6aAOBtygcs7Gxt4heJTm4yzNaridOIi8qFsKjDcVc+EgAvfG9o9IEEuHc5t+5a4Ko414pcbk1I3o7zSF9GeaCAyvTHS2sjxF1PT6wDRGGWDS0lwDjdliZCb22tA615WJxM4TbzWtw8ztpUouKutSxN0tnhLPl1OI435cYw3Db+s3PLv7iopdItu1SNrlXh098GQ+lvB/rvfUU5FnDXLWgkk22ttziVjWwdSnvp74968zaliIvdPcyh4VRzRy60rJWcXJG7mNAYwPuCS7nP5JyAyyzC5m4WVn6+x1PQ+gaaobIxr2EOa4AtI3gr6SMlJXR4rTTsxVSQCAEAIAQAgBAfOWl9Vr1tS7pnkaOxri0exq8Ss81SR61JWgl1Fr4JdIOKmNM88iXmX3PGzxGXh0LTC1dnOz0fjw8uwxxFPNG61RsS9c88EAIAQAgBACAEAIBCuq2xRukebNYC4nsWdWoqcHN8C0IOclFHz5pFizp5nzv8ASOQ9VuwDuC+eWacm3q/X8PXUUlZF/wCBqfKpZ1xvHfrA+QXp9HS3SRxYtaM0tekcYIAQAgBACAEBVOEuvZHQva55a6UhjAACXZguFjute/hvXHjrbK32OjC/8lzI8JwOaolDWxuzcQSI3gRuy5LjmNXPnX7V473+7De+R6cnFK7NR0a0cZhsclRUyAloJJ9FgtY29Zx2d9l34fDbD/LV4cPXHgcFWttXkgIVGl9XPC+SiprNsdSR/LOW/ixbwue/Yqz6Sk21GO5ceX6Cw0VbMzvg30mmqnTMm1jxYY67g0WLrghrmgBzbjK4BFjcbCujB1pTum79fmUxFOMd6KlpZU/JayZ5a7jnS8Yx55vF2tl1hePWhKdSSlzfj5HbTayq3Id6QaaQ1EMcQDnOGo6R1thsQ4Ad+1UcajsnwIp0lFtmk6M/0SAX1rRtAN73AFhn2WX0GCvsI35Hn1/+RkRpmxjGukkyjLTrm17WyJPVYjwK8npKg1XUo/N4o7MLLNDK+BCaJ4x8klFPI68EpvC+9w1zt1/VPmb7ytej8Vlezlo+5lcRSv7y1NFXtnAJ1E7WNLnuDWja5xsB3lVlJRV27IlJt2Q3ocThmvxUjXkbQDmO1u1VhWhP4WmTKEo6oeLQqCAEAjWVAjjfI7YxrnnsaCT5KG7K5KV3Y+YJ5C513ZkkuJ6SdvtK8O97s9jRCkMpa4OabOaQQesbFRq+4g+hNDcebWUzJPTHJkHQ4bfHavWwlbaQs9Vr5/k82vTyS3aE6uoxBACAEAIAQAgBAZnwp4/ciljOQs6Ujp9Fnv8ABeJj6+eeRaLx/nj9j0MLTyrM+Jms8d2kdII9i5IuzTOouPBHW6tWGk5TQuA+s2zx7GvXdgnlrOJzYqN4X5Gyr2DzgQAgBAMavGII3akk0bHbdVzwDbpI3DrKynXpwdpSSLqnJq6Q9BWpQQxCtZDG+WV2qxg1nH4dJOwDrVZSUVdkpNuyMVxXFnVU/wApm5LSdSnjJ5ovkes7+252ALwMTXdWTPTo0sqsaXwf4fxdNrkcqY632RkweZ+0vS6PpZaWbnv8jkxU7ztyGnCo4CjGubM4xmtnbWtc6o69vgqdJZsscvP9MthFeT+xW9ANLIIWSRyP1G3BjuHG9wdYXAyPNXkxz079ep0VqTlaw70DbrzySw5EseHdABewjvyd7VvgM6qNR5eQxOXJv5lz0g0chqwONGY2OG0L1MTgo1nmTs+fmcdHESp7tUUWHg0dHM4mcthebO4sWe9t+TG5x5otl1leViaVahC8oppcb99jr9pjJe7qaLhDGsjbGPowG57Tlk7v29t16nR1WE6CUeG5+us4q13LM+IlpDRiWB7HC4III6iCHewlR0jTzUHJax39n8L4aVqlue4xjRdrnsmoZs3QX4onaGtcWkdg5J+1bYvHxFrqouOp6Vrmk6B6QmQGlnPz0Q5JP0jBle+9w39O3pXsYHE7SOV6rvPOxFLK8y0GfC48ughgaCXSygixIyjBOYG3aMjlkqdIVsiUfz+v2Wwsb3ZGYFopA+kLxI/jmAnWa7VDHAXAAC8WMr3lezWh0Tm4yUbbmWbQDF5JoXMmJc+Iga52vYeaT0kWIv2L3MBiHVi4y1Ry4mkoO64lpXoHMCAq3CXiHE4fLnnJaJvXrnlfsB/gufEzy02bYeN5owH0j1Ze8+5eTwPTO1BBZtAdJTRVALj8zJZso6Oh/d5K1Oo6c1Nf7XrQzq088bG+RvDgCDcEXBG8HYV7kZKSutDzGrOzOlJAICp6R6asp5eIibxso54GYZfYLDaerK2S4MTjlSdoq/gdNLDuauxxoxpdHVOMThxczc9Q+kN5bfeN4VsLjFW3NWfiVq0HDfwLIu0wBAQ2lWONpIHP2vPJjb0uO/sG1cmMxGxhu1enmbUKWeXUYdUSOe5znG7nElxO8nMr589USIUgW0UruIqIpNgimAd9Qmzv2HFddOeWrGf2/pnUjmi0fRK988gEAIDPuErHZmvjpoXOYHN15ntydq3sGg7htuvKx+Jaezizsw1JNZmRmP6JwikbPDI/WsDynbdbI2O0G/QvKi8sVK+96o3U25uDRc9AajWoYmm+tEOKdrG55Gw3PS3VPevfwVVVKSfLcceIjaoyi6ZY78um4qM/9rC7lEbJpB0H1Ru7zvC4sbir+7E6MPSsrvUqNGx1VWtaOax2pGBs1nERg+Jd3ALlUbQUVrK3edbeWLZ9C08IY1rG5BoDR2AWC+hjFRSSPGbu7kRpLhLKtoheXNsdcuYQHNyIABIOZ8guHGKE2ovhv9euBtRm6d5IplJwZudNeWVrog2weGhkj7c0uAuL9e0rjWDq1HZblz/h1PFxUevkX3A8FipY+LhbYXuScy49JK9PD4aNFbt7erOKrVdR3ZIroMzmRgcCDsKrOCnFxloyU7O6IaaYxu1jtZk789h3+/uIXy8HPAYm3DxXrvOxRU4/fuZMAhzcsw4eIIX0/u1Yc014nJvjLrRjmLQfJ8VY7YJSWO/SNI/jjC+XSezlTfD9M9pO8bjrHqdzHNniOpIwgtcNxHT1KtCo4u6KTimifrn/APVaMPhdxVTCc2jax9rEdOq4XsfgV6uI/wD0QVSKu1qjjp/4pOL0fEzeCSSlldFUmYNIIcxhte4uDrEEW6wO9cDjGavFK526Gp8F2q6lLwbku1TcguGqBZrrbNvhYr0+jKWVTlzdvXacOMldpFyXqHGCAybhlxXWlipwcowZH/Wfk0HrDQT9tebjql2oHdhY2TkZjFnn05/D2WXHLkdZ0qg6AQg1Lgt0u2Uk7v8A2HE/uz7vBdWEr5Hklo+5/wB8fucuIpX95Gor1jhOJSQ0222NvBUqNqDa1syY2bVzFNFcWFPVXdd8r5C2ZuqXOBLs7dJXy7UnaXLeus9aUVKLROYhXx1OIMfBdskTmAgt1XawdmD9nLsVlOamp2tdorGFqeWTNSX1J5QlU1DY2l7jYAXKpUqRpxcpaItGLk7Ix3SzE31U2tu2Rt6B0r5ytVdWbnL/AEerTgoRsiHdRkBZFxpKyyEjAi0hHrNv3tyPsLfBbawXUDe9B8U+UUUTybuaOLf060eVz2izvtL3sNUz00zya0Ms2ieW5kCAy/heDY3wyEuGux7DqEazgC02sb5WvnbbbpXi4+i9tmS1Xh6R6GEn7tuRWMMkqJ7wUrpHxktcWSWvGQSLXGWrfotfoXBKMU0rb+o6Xb4mWfSXEnQxDD4H/OvGtVSj6NrgLsH5xFh2dtx3qTw1DJxe99XUcttrPPw4Fdm1YYjqizWNJ8Be56yvO3zkdSVhzwRYfrVAe70Q6Q9oGqP2nk9y9HDRz4hclv8A0ZYqVqdjYqypEbC457mje5xya0dpXqV6yowcn+OtnnQhmdhGlhIFnZuPKkPSTu7Nw6guHDwdSV5fd/f13Fpy5fger1DIEAIAQEZjkPJ4wbWbetu/w2+K8zpTDbWlnWsfDj5nVhZpSyvRkXo7iwa/iHHI5xHt9Dzt/muXorFf9qX4+/L99pti6PzIpvC9Hxb45R6Lwe9pbIPJyzq07Yqcef7RthpXpIlK1ocy+0OF+4heZHczYqeHYnJRVIfHnu1TkJWXzYeg9B3Fehh68qbzIwqU1JWZM8KdTFUU9JVRZgvew7nAlocWOG4jUK9HE5JwVSPH1vOehmjJwZA6HaROopw7MxPs2Vo3jc4D1m3PtG9ceFrulPqeptVp549ZuUEzXta9hDmuAc1wzBBFwQV7yaaujzWrbhHE69kET5ZDZjGlx9wHWTYDrKic1CLkyYxcnZHzljuIOnlklfzpXEnqvsA6g0ADsXhuTnNyZ6sIqKS5DRrbBUbJPLIDoIDthsbjLoPQdyh7wbDoDpuJmtgqXASjJjzkJOgE7n+a9DC4tfBN/ZnFXoW96JfV6RyGaadYAwVLJYnujc5us8M1Rm1w1Hm427R9nx+ex1KNCVlvT325fzkenhpucd/AkdAMKbrSSve6SQEAF9i4NIHpW2XB7LLTo6jGrLO/l4dfP1xKYqbisq4l4e8AXK9qpUjTjmk7I4Em9CqaUVJc03yYNgG0k5AAbyTlZfN4rGSrzsvhWnmz0aFJQV+JCUOjptrvFnO3eqNzfiuVz5G90c12C2GxFMkqGJ02qStlvBBVosA71Dfu2O9hPgtaeuXn6RJduC7HRDUGB5sye2qdwkHN+8Mu0NXdga2SWR8fE5MTTzK64GwL2DzxpiuIx08T5pXarGC5PsAA3kmwA6Sqykoq7JjFydkfPukGNyVlSZpMrkBjdzGA8lo8yd5JXi1qrqNyZ6MIKKsi7YFjgpKANhAdVVD5HMGR1Gg6nGv6ANU2G8960o1IUKOb5mUqQdSpbgiMpqbUBzLnOJc95zL3HMknvK8uc3N3Z1RjYjtIX/NEesWt7iRf2XV6XxXLJby9cEtJZkr/AKjB7XO/iavU6Nj8Uvsjixr3pE9FiAnnLgfm4uSz895Gbuuw2dq4MXinWrJR3pbl19fkNk4U/vqWCJlh1nMr36FLZwUTibuztakAgBACA8IQGU6URmmqCy5ABD43DaGE5WPS0j9lfM4jD7Cq1H7r11HrUqm0gm/yccI9b8ow4SnnsfEJLbNbW1CR1EPBWu221eMuLjZ/dXFKGS64cB/gz9ejgcdphZftDQD5LzqitUkus2KlpDGNYg7PI9K2gyjIZ8xcwxvcRyg7byS4AgE9diRfrz6V0KTS3acilgfEQLkG3TbLxWZYvnBtpYIiaad1o83RvdsjO1zSdzTmR0Hty9LB4pR9yb3cDlxFG/vRIvhC0x+Vu4mEkQMN77ONcPSI9Ubh39Fq4nE7TdHQtQpZN71KK3lOvuGQ96537qsdIoQqkHJUg9CAUaFVgVidqnPZuPxVGr6Eo0vRDS6ZoEcvzrRkCecB9bf3rWljalFW1XJ+ZhUw8Zb1uZYKrD3TvdIHDlWsDcWA2DYf9krixNaVeo5l6c40Y5Wh3g+FuheX6wzBBaAc94z6j71phK08PJyW+6Ma9WNRWsPq6qbG0vkNhs3kknY1rRmSdwGZUVqtSs7yZjGPBDKkoi94lmba35KI2PF39J1si8juGwbycsppKpZWRJcWOhRkM8zG9VTAgqrRrTqNMzfSmm1SVrTe47CnyhaIMaQZHV9Xmnfbdn1bO4LaT+YM2fQnTJs7GxTuDZmi2schLbeDud0jw6vVwuMU1lnr4/086tQcXeOhQeEjS35XLxUTv+3iORGyR4yL+wZgd535Y4mvneVaGtGnlV3qVrD8Mkc4HVIG25yy6VwTmkrHQky10VG2MZbTtO8/5dS5XJs0SF3KCxA44bujb+cT4NPxWsNyb6i0PiLjRYl8nw7UabPme9ziNzMmW7Xatuy66FXyYfJHWTf4WhyuGarmei8SX0AgLyXnmR5Dre7MnuB9oWnRuGUqjqvhp9/4imKq2jkXEvK9484EAIAQAgBAVDhJwjjafjWDlwXd2sPPHdYO7iuDpClmp5+XgdOGnaVuZQq0F+D1YO1mrb7DmOHkF4tHdXid6ZPaI50EHU1w8HuC5q//ACs0K9pRHmtIFWVfqP8Awugox1TzvaCGuIB2i/JPaNhVJJBHk7yRmbDoFgPAZJHUMi3kvOqzZvd7gulJR3yJW4WbHYWWbldg5cpQOCrAAhDF4ws2SPI2XyWVyyJjBqKVrgYC0/mPvq9zhm3wKSlF/EQaLhmKTtbZ9FMT0xvge3uLpGn2LJQjwl4+Rz1Um9SQFXUv5kAi/One0kdYjiLtbsLmrRRMbQWrv9v6L0mGhruMkcZZdz3ZBgO0RsGTB17TlclWsVcr7loP0sUPFFgBWc1uJRQNNY7KtPU9GLukZ/I3NbFhGSnJzG0bFZOwTF6GYE6pycNrTt7R0hJRsr8CLEpDTtuHaov02F/FUuxYkYxvVGWQsGqpIlKVIKzjc1pI/rW73OaF0Uo3TJi7FgxyJ4dHCwXOqzIb3OFgPErGCvvM5M1rAMNFPBHENrRyj0uObj437rL6fD0tlTUfVzyak88myQWxQEAIAQAgBAePaCCDmCLEdRUSipJp8SU7O5m2mmFspsOrGMvZwJzN83lrWgdWyy+YjBwxShLgz1Kcs1mK6MQ6tHEPzSfvOJ9646rvNs6GQOlcWS1psqymWzXQUHUMd1m3YkexYGx2ZBPUXG3hdTtpIg7mw4NFgLBVzXIIyeGyumSMZAtokCJKuhc9aVDA6hCykSP4Asy5b9GGZhZVNCDSKUckKsNTgqP3mLhdCMj1SAQHiA8VJrcSUnTdixp6nbSl7qM+dHmug1FGRqCDp9Kx3OaDbZ0jsO5FJrQsPKWnDdl+9zneZVZSbBIRNWZYdGPJRckj6p21WRBWcaj5ULzs45gv2SMuuqg/iXU/BhG0UOCRuqWzm5dG3VAy1b52da19bM71PRlN1Km/SO/88PP8HFXqWj9yyr6Q4AQAgBACAEAIAQEXj2HMljIe3WF23B2GzgRfsIC8rpPDpw2q1XgdOGqOMrEPNGG2AFgBYDoAXzrPSi7lU0nj5JW1IMoJGa6uBQkaFtyFiyS3UVNksZMqeVlJkkZArVdT2K2TJIaqjW0GQxg9dCIPGvRoDqKYDespRZa49gq2esPELPJLkWui56K1kdxyh4hc9XdqLXNFgrI7Dlt+8FSFSC4o4p0ql9GLfKmeu37wW+2p/UimynyfYeioZ6zfEKdtT+pEbOfJnvHN9YeIU7WHNDJLkdB46R4pnjzK2YXUSaaBTdMiCsKb3nbSi1Eououi5oe2UEnrUJHcKoySRo2XVGyyHk7bNVEWaICuftWyKFkwDBYpqXVmYHhx1rHcRsIIzBWbk1K8dSkpOJolNDqttv39q+pwuGjQp5V+fueTUnmdxVdJQEAIAQAgBACAEBxKy4I6QQs6sM8HF8VYmLs0ytVYyXxkkexTKppPMwNILgD0XF/DataSZZmczT2OwnwHmQu1Ruig4pK54I1Ytbv9wBVXTjxYuWGHE68j5unaOssefMhZOFFasg8qDiLhyi1g6hGP4rqE6K0VwRFRTyX+cn/baP4QtVJcIkiAghHOfrfbcVOafBdxNxWN1INsYd4qP8vMm6HsNdQj+rMPaP8ANVca31MnMuQ7jxmhH9TgPay/vVclX6mQ369IdQ6SUY/qdN+rHwUbOp9TKOPWyYodK8O9OCFnZED/ACqVCa4XKOEuEmS0elOFdMI/QH8C1jbjTXYZONb6n2iw0owr1oP1R/CrWh/412EWr832nbdJML9eD7lv5Ucaf/jXYP8APzfaKDHsNP0sHsCo6VF/9tdhObELi+07GKYcdk0H6wD3rN4eh9CJ2mI5s8c6gf8ATR/ZqCPJ6o6FDhEnbYjr7CLxHBKB4P8A3Dh2VJd/MVFsvwruLxq1XqipV2BU7T83UOP6Q/FaKpLiu42GLsKd6MzvFp8wrZ1xRAmaSdux4Pa0e6yZo8iTtlTM3axp8W/FQ1Fi4/pNIAznxP8AskO87Kjp30ZdSSHcukVO5ttctPQ9rm+0i3tVVRnclyTIuolDuaQbncb+SvZrUoafo7T2ZE3qB96tg4bTERXXfs3nPiJWTLMvqzzAQAgBACAEAIAQAgEqmcMaXH/lYYjERoQzy/2Xpwc5WRRsTkmmLg35tlz9Y+OwL5Sc1KTlbV3PXjHKrFRxHR9+d3NaOt1lpGaDRDvpWR/SR36muf7rK929RlPY6yo2Qvf9iJjfa5ysow4rtZDjzYu3CsQl2vkt+fUBnsjBU7SjHl2X8WR7oO0OnOb3x97pJD7bKPaYcL9yF1yGk2jb27ZG90fxcrKvF8H2/wAJuhpJg5/tHdzWD3K22XLxFxu/DCPTf4geQUqt1IXOW4aN5f8AfKnbPkuwXHEWEM365+2/4qNtPq7ETceQYJCdrT99/wAVXbT9JC5bNH9FaZ3Oiv8Abk/EsZ158+5EN2RcI9DKID8j+8l/EkJN6+CON16nMU/9HUf9j+8l/EtbLkuxEe0VOYHQ2j/sf3kv40suS7EPaKnMTdoTRH6I/rZfxplRPtNTmJO0Coj9G79bIfNyWJ9pqekhvLwdUZ3SDsf8QUbsPaZ9XYQ+KcG8DRdk07eq8RH/AOay9oa1S7/M3pVXLVFWqNGC02E7vtMafKyvtov5TUbnA5Rsmae1jh5OU7SHJ9v8B6KKqbse0/bcPNpS9NjcdiSrbtZrdhYfeFFoPiTYUGKPH5Snf28WSPG1vao2aej7xvFYsUpZMnMaD1XaVDpTW8XXFHEtBCTrROLTu2FQpS0YsuBcdD9JJA8RzgPFrNe3I94WmGrRw9TPbdp/oxrUs8bI0ZjgRcbCvpoTU4qUdGeW007M9ViAQAgBACAEAIAQDDFm5NO659q8fpeLyxlwuzpwz3sr88ziDqgBt7axFybeqOjrPgvn22elFLiVrHohqkkk9p9wyWtNFnJlNcM1uUJjBmZrORDLhA3Jc7KHTgiIIPFGhbRLIgpAtUWEuLBUkC0VMEuB02lHQozA7jp81NwXPRqntZYSd2UqO0S0NXRTW44WdLYg9QAgPEAFVYGWJN5K456nRQfvFCxEcoq0dDsGDirA8BQlHQKgkk6NuSpIvEK6lY8ctjXdrQVEZNaEsiI5DGeTYj1XjXHtzHcQtHvKFzwwNs0mNrC4ZFuw5Xt0g9Sxu+JSd1oy1YeOQO+3ivp+jU1h1fr8Tyq/xjld5kCAEAIAQAgBACA5ewEWOYKrOEZxcZK6ZKbTuisYs3VBA2A2HuXyGIpqnUlBcGetRlmVyp44/kKIGrKY52a2Kklh1RqlUaIZbKOtBG1YuJRik9Y0DaoURYruIVtytoqxZIjS9XJO40FiQpo1RsmxJRUxKq5E2HtLh5J2KrmMpbcLpdUJBXZyV533IkQF3wgzlOrLXIQeWTIAUOIBUaJPCqsDSv5pXHU1N6PxFBxQ8oqY6HaRj3K4Ey9LABKliSVoJws5IumK1k2SqkS2QUr+UO1alDS8CgDmsB2AX/34rXA0I1q2WWmpy4ibjvRYQF9SkkrI809UgEAIAQAgBACAEAICp6TvsHdq+Uxv/US+56uG+BFKxqcamZWUEbsps0tjfPy810KNyh43EDuaT4KdlzYuPaesqTzIT+07yaocKa1kQLOirnbWWH1He9yi9FAQfRz+k/V7m++6ZocEScCntzp3dxYPIKc3KK7wLMZB6U0p7JSP4VF58Euwm6HcLqIc59Qf/kS/FQ5VeS/+V5E5kPI6jD97JndtTL8VW9bmuxeRDY4iq8M307j2zyH+ZR/l5lGpc+4mcPqcJO1jWdsr/wASm8vmVyjjU4MmY3YVukh76gjzetI7J6w8TJyrriLNdhm6WH/7P+tWtQ+jxI2lfm+wUb/0/dLH3VR/GmWh9PextK/pCrYqI7JR3VTvxquzo8n2sbWt6S8jr5BTnZNJ9mqk/GmWn19o2tTil2I5dgjDzampHZUuPmSqtR4MjavjFdgwrtH32OrX1DepzmO8ws5TS4JmkJ7/AISn4jhUzT/S3P7WxH+VTGpH6V3+Z0kbJTVA2SNPawe4hXzQ5d4EHceNoY7sDm+8p7nWBP5XIOdH4O+ITLHmLncWLW2te3uB8ioyX4k3HH/V2u9Lxu3zUbNoXOHTXIUWJNa0XddrfqfBdfRX/O/s/FHFi9CfX0RwAgBACAEAIAQAgBAJVEwY25/5WNevGjDPIvCDm7Io2MTSzF2q0Nbcm5FyewHLxXylSopzc3xdz1oQyRsVDEsFmJJ3dJcArxmiWiMZg778lrHHqLpP4QVfPzZGUXtUx7DDD1va1p/eEJaD4NjLc8dUVLufXNHUzU/lun+NaQ7SdmNpoQfylW9/2nn4KVN8IrsLZENHQU+90ju4e8q6lMiyPWw0/Q/xAUOU+Y3DmKlpzta773+So6k+Y3ExQYPQu5/GDsc38Ko6lTmH1E/T6J4afSf3vb+FRtpcTJupwSHH/pHDR6x+3/kjrsi9XkjpmimGn0T98qNuw9tyQ4boXhx9H9sqyroo5VuXcJzaH4c30T98qsqz4ExdZ8Cv4lg1EzmM/aKhVZvidKW7eQ8lJTeoPE/FaKpLmLDSaKnHonucpUpsgZPliGxjvv8A+laJSfEXO4pozue37d/ZYKGmgSFPQxv2SvHaAfeuedZx4F1C48GCn0ajxuPis1i48YstsRN9LKz6dh7b/hWsa0JcCrptCYqJRtMLv0jGnwLlpZMrlYu2R3pU7yOkMLx4tTL1kXPDLSOyc3VPRfVP3XKMs1oLxEn4dGDeJ9upwBCnM+JFlwLpoXpAQ4RSsAsLBzL2PaDsWmFrRoVc700Mq1JzjuNCa4EXGwr6aMlJKUdGeW007M9ViAQAgBACAEAIAQDDFm5N6M143TEXli+G86sM97KDpxpe2haLQSTOPq8mNn15LG3cD3Ly8Nh1XllckvH8HZJyirpGaT8IlTKbhscI3cXGHnve/WPhZel7BTjpv+7NIptbzxuLPm/KTPffc6R1vuk+5YzpuGit+C6sSNPhUZF9XwXJKtUvqX3HkuGN3XCKtLiQ7DOSgO661VVFTltK7oUuaIuLxwHoVHJDcPKeie7YFm2TuJWDBJjsaVm2TdD+HBZx6JVHIm8R9FhEu8FZuTLJx5jlmFSDcVRuRa8OZ0aCToKreRN4cxnVUbxturKUhaJCVkPWtIyZDSIaob1rpgzJoYy9q3iV3DZwWiG4Gs60bF0PqVrtxWM3EsmiUipnn0iuZyXBFsyOJ6cDa4qYyfBDMiIqtXcSuuF+JXOiMe9wN2kg9INvauqNiM50NJqiPIVLiPVeRKPuvDh7FosPGXy/oq2mOqLhDLD89SQTN3uY3iH9vJ5J+6El0dGXwyafaYzm46GuaIV9PUxCWGJ8XSyRuq4dY3EHcQvGrU3Tm4tp/YnNJxva1y8YeOQO+y+i6MTWHV+s8+v8Y5XeYggBACAEAIAQAgOZGAixzBVKlONSLjJXTJTad0RlThV9lnDocP8Ad14lbomS303fqevrsOyGK5lVxTQOkkuXUwjcfTiuzx1cj3rkksVR3STt170dEKyejKjiWgAZnG7Xb0EC/ssqrFN6nRmuRIwRrDY8k9Tiw+RUurN6Mi8RX5EBskl8Q/zcPJUz1OS8P0LR5nLoXD6Qntj+DVKk+Me/+kWXM5DneuzvjcPgrXXJkWO2uPrxeJHxS65MizJnCJZARYQO/Thvm1ZycXz7BYveHV0tv6OD9SaJ3mQs1FHPU3vXuY/FbJ/dZfvQH/yLVU2/lMssfq8Tr5a/+7Tfuf8AEU7GX0sjKvqXf5Hvy1393m8I/wAabGf0MZV9S7/IDWO/u833WfjR4ef0PsGVfUiOxF73A6tNL4Rj+dZuhUWsWdFKajrJFMxLBKt55NNJ96MfzqystTTax5kPLovWb4HDtfF+NTtILj4k5kxlNotVDbG0dskfxWir0+fcTlbGM2BTN2mMfpR7ldV4dfYMjEfkLx6TO5xPuUupHrIyscwQyjm6nj8SFk50+Ny2SQ9a2qttjHePiVTaUuT7P4Mj9MY1ccnpzMHYf9K0jOPCL9fkjL1oipYgTbjLnqJ91l0xk/pG7mOKTRiSY8mNx63XA9qPFZeJZWLZhXBgw2NQ8j82Ow8SbrCWPn8pLdi44NoFSQkGOlaXDY+QF57QX7O5LYuvus7di/RzyrRTu2WylwsDbYdQ+K68P0Txqv8AC8/X3Oapim9CRAXtpJKyOQ9UgEAIAQAgBACAEAIAQAgOHxNO0A9oCynRpz+KKf4LKcloxnUYNA/J8bT2hc8uj8O/lt9m0aLEVFxIip0Eon/Rav1TbyWT6Mp8JNdnkaLFz6iOn4M6Y818rOw381m+jHwn2r+l1jOcRjLwXj0Kl47RfyKo+jqvCS7CyxceKGsnBnOObUg9ocFR9H1urtfkW9qp8mJDg/rm82aI9t/e1UeBrfSu0t7TT5sWbo1ibfRpX/WjiPm1UeBqr5H2rzDr0n83idigxRuynpD2NYPIhUeEktYPtXmNpTfzPvAnFR/Vabxt/wCRV9n/APV93mTeP1euw5NXio/qtP8AfP8AiquwXWTaPP12HhxHFf7rB+sd/jKNlHrGWPP12CE1RirvoIm9kp98qjYx5sssq/1/COmwrFH7WD9a38SsqMeRbaJcRudEsRd6Df1rfxK6o8ovu8yHVXPxPBwf17trWfrG/FaKjPhB9q8yjrQ+rxFGcGNadpjH21qsPW+jvXmV29P6vEcx8FdVvljHe74K3stf6V2ke0UubHkXBPJ6VSO4O+KlYLEcor19iPaaXJjuLgki9OZzuwfEq6wNf6kvwVeLhwiP6fgpom84F3bZaLAVONR/hf0q8ZyiTNFoRRxc2IKV0ZTfxSk/z/Cjxc+CRLQ4TC3mxhax6Ow8flv922UeIqPiOmRNGwAdgXTCjTh8MUvwZOUnqztaFQQAgBACAE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733800" y="1295400"/>
            <a:ext cx="2057400" cy="2971800"/>
            <a:chOff x="3962400" y="1447800"/>
            <a:chExt cx="1632347" cy="2438400"/>
          </a:xfrm>
        </p:grpSpPr>
        <p:pic>
          <p:nvPicPr>
            <p:cNvPr id="13314" name="Picture 2" descr="http://farm2.staticflickr.com/1087/5117047695_5e2501f157_o.jpg"/>
            <p:cNvPicPr>
              <a:picLocks noChangeAspect="1" noChangeArrowheads="1"/>
            </p:cNvPicPr>
            <p:nvPr/>
          </p:nvPicPr>
          <p:blipFill>
            <a:blip r:embed="rId2" cstate="print"/>
            <a:srcRect t="21875"/>
            <a:stretch>
              <a:fillRect/>
            </a:stretch>
          </p:blipFill>
          <p:spPr bwMode="auto">
            <a:xfrm>
              <a:off x="3962400" y="1981200"/>
              <a:ext cx="1632347" cy="1905000"/>
            </a:xfrm>
            <a:prstGeom prst="rect">
              <a:avLst/>
            </a:prstGeom>
            <a:noFill/>
          </p:spPr>
        </p:pic>
        <p:pic>
          <p:nvPicPr>
            <p:cNvPr id="13324" name="Picture 12" descr="http://upload.wikimedia.org/wikipedia/commons/0/0f/Denmark_crow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43400" y="1447800"/>
              <a:ext cx="762000" cy="6156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6388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Information gathered </a:t>
            </a:r>
            <a:r>
              <a:rPr lang="en-US" dirty="0">
                <a:latin typeface="+mj-lt"/>
              </a:rPr>
              <a:t>through your </a:t>
            </a:r>
            <a:r>
              <a:rPr lang="en-US" u="sng" dirty="0" smtClean="0">
                <a:solidFill>
                  <a:srgbClr val="FF0000"/>
                </a:solidFill>
                <a:latin typeface="+mj-lt"/>
              </a:rPr>
              <a:t>senses.</a:t>
            </a:r>
            <a:endParaRPr lang="en-US" u="sng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 smtClean="0"/>
              <a:t>Sight</a:t>
            </a:r>
            <a:r>
              <a:rPr lang="en-US" dirty="0"/>
              <a:t>, smell, touch, hear, taste</a:t>
            </a:r>
            <a:r>
              <a:rPr lang="en-US" dirty="0" smtClean="0"/>
              <a:t>*</a:t>
            </a:r>
          </a:p>
          <a:p>
            <a:pPr lvl="1"/>
            <a:r>
              <a:rPr lang="en-US" sz="1800" dirty="0" smtClean="0"/>
              <a:t>*</a:t>
            </a:r>
            <a:r>
              <a:rPr lang="en-US" sz="1800" dirty="0"/>
              <a:t>We never taste anything in the lab</a:t>
            </a:r>
            <a:r>
              <a:rPr lang="en-US" sz="1800" dirty="0" smtClean="0"/>
              <a:t>!</a:t>
            </a:r>
          </a:p>
          <a:p>
            <a:pPr lvl="2"/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scientist notices </a:t>
            </a:r>
            <a:r>
              <a:rPr lang="en-US" dirty="0" smtClean="0">
                <a:latin typeface="+mj-lt"/>
              </a:rPr>
              <a:t>things </a:t>
            </a:r>
            <a:r>
              <a:rPr lang="en-US" dirty="0">
                <a:latin typeface="+mj-lt"/>
              </a:rPr>
              <a:t>in their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natural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world</a:t>
            </a:r>
          </a:p>
          <a:p>
            <a:pPr>
              <a:lnSpc>
                <a:spcPct val="80000"/>
              </a:lnSpc>
              <a:defRPr/>
            </a:pPr>
            <a:endParaRPr lang="en-US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90" name="Picture 2" descr="http://www.andrill.org/iceberg/images/obse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4196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An example of an observation might be noticing that many salamanders near a pond have </a:t>
            </a:r>
            <a:r>
              <a:rPr lang="en-US" dirty="0" smtClean="0">
                <a:latin typeface="+mj-lt"/>
              </a:rPr>
              <a:t>curved tails, </a:t>
            </a:r>
            <a:r>
              <a:rPr lang="en-US" dirty="0">
                <a:latin typeface="+mj-lt"/>
              </a:rPr>
              <a:t>not </a:t>
            </a:r>
            <a:r>
              <a:rPr lang="en-US" dirty="0" smtClean="0">
                <a:latin typeface="+mj-lt"/>
              </a:rPr>
              <a:t>straight tails.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026" name="Picture 2" descr="http://upload.wikimedia.org/wikipedia/commons/thumb/b/b2/SpottedSalamander.jpg/220px-SpottedSalama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095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3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864</Words>
  <Application>Microsoft Office PowerPoint</Application>
  <PresentationFormat>On-screen Show (4:3)</PresentationFormat>
  <Paragraphs>195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Your Science Notebook</vt:lpstr>
      <vt:lpstr>Scientific Method Notes</vt:lpstr>
      <vt:lpstr>The Scientific Method</vt:lpstr>
      <vt:lpstr>PowerPoint Presentation</vt:lpstr>
      <vt:lpstr>Why use the Scientific Method ? </vt:lpstr>
      <vt:lpstr>Steps of the Scientific Method : </vt:lpstr>
      <vt:lpstr>Remember: </vt:lpstr>
      <vt:lpstr>Observe</vt:lpstr>
      <vt:lpstr>Observe</vt:lpstr>
      <vt:lpstr>Question</vt:lpstr>
      <vt:lpstr>Question</vt:lpstr>
      <vt:lpstr>Hypothesis</vt:lpstr>
      <vt:lpstr>Hypothesis</vt:lpstr>
      <vt:lpstr>Experiment </vt:lpstr>
      <vt:lpstr>Experiment</vt:lpstr>
      <vt:lpstr>PowerPoint Presentation</vt:lpstr>
      <vt:lpstr>Experiment</vt:lpstr>
      <vt:lpstr>Analysis</vt:lpstr>
      <vt:lpstr>Analysis</vt:lpstr>
      <vt:lpstr>Conclusion </vt:lpstr>
      <vt:lpstr>Communicate</vt:lpstr>
      <vt:lpstr>Remember: </vt:lpstr>
      <vt:lpstr>Scientific Method Song</vt:lpstr>
      <vt:lpstr>Pop Quiz</vt:lpstr>
      <vt:lpstr>Controls and Variables</vt:lpstr>
      <vt:lpstr>Scientific Experiments Follow Rules</vt:lpstr>
      <vt:lpstr>The Control Variable</vt:lpstr>
      <vt:lpstr>What is the Purpose of a Control?</vt:lpstr>
      <vt:lpstr>Other Variables</vt:lpstr>
      <vt:lpstr>Example of Controls &amp; Variables</vt:lpstr>
      <vt:lpstr>What are the Variables in Your Experiment?</vt:lpstr>
      <vt:lpstr>One more thing… it is best to make several trials with each independent variable.</vt:lpstr>
      <vt:lpstr>Valid Experiments</vt:lpstr>
      <vt:lpstr>Remember: To be a Valid Experiment:</vt:lpstr>
      <vt:lpstr>Data</vt:lpstr>
      <vt:lpstr>Data</vt:lpstr>
      <vt:lpstr>Conclusion</vt:lpstr>
      <vt:lpstr>Retest</vt:lpstr>
      <vt:lpstr>Review</vt:lpstr>
      <vt:lpstr>Solving a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 Notes</dc:title>
  <dc:creator>Bruce</dc:creator>
  <cp:lastModifiedBy>Andrea Aeschlimann</cp:lastModifiedBy>
  <cp:revision>20</cp:revision>
  <cp:lastPrinted>2012-09-06T13:53:07Z</cp:lastPrinted>
  <dcterms:created xsi:type="dcterms:W3CDTF">2012-09-02T13:37:47Z</dcterms:created>
  <dcterms:modified xsi:type="dcterms:W3CDTF">2013-09-11T11:29:29Z</dcterms:modified>
</cp:coreProperties>
</file>