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1" r:id="rId3"/>
    <p:sldId id="271" r:id="rId4"/>
    <p:sldId id="262" r:id="rId5"/>
    <p:sldId id="272" r:id="rId6"/>
    <p:sldId id="257" r:id="rId7"/>
    <p:sldId id="263" r:id="rId8"/>
    <p:sldId id="268" r:id="rId9"/>
    <p:sldId id="258" r:id="rId10"/>
    <p:sldId id="265" r:id="rId11"/>
    <p:sldId id="270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95" d="100"/>
          <a:sy n="95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ABFC20-253A-48B5-A38C-E37CA90DE9E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C3CCE6-D1AA-4BBE-B7BF-9B02F4D9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79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2A8-3337-4ED5-8BBA-1DCCA2D14B2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52DC-A37A-45DE-AC41-7E6EB231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2A8-3337-4ED5-8BBA-1DCCA2D14B2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52DC-A37A-45DE-AC41-7E6EB231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0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2A8-3337-4ED5-8BBA-1DCCA2D14B2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52DC-A37A-45DE-AC41-7E6EB231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2A8-3337-4ED5-8BBA-1DCCA2D14B2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52DC-A37A-45DE-AC41-7E6EB231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1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2A8-3337-4ED5-8BBA-1DCCA2D14B2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52DC-A37A-45DE-AC41-7E6EB231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2A8-3337-4ED5-8BBA-1DCCA2D14B2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52DC-A37A-45DE-AC41-7E6EB231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7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2A8-3337-4ED5-8BBA-1DCCA2D14B2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52DC-A37A-45DE-AC41-7E6EB231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6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2A8-3337-4ED5-8BBA-1DCCA2D14B2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52DC-A37A-45DE-AC41-7E6EB231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2A8-3337-4ED5-8BBA-1DCCA2D14B2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52DC-A37A-45DE-AC41-7E6EB231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2A8-3337-4ED5-8BBA-1DCCA2D14B2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52DC-A37A-45DE-AC41-7E6EB231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6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02A8-3337-4ED5-8BBA-1DCCA2D14B2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52DC-A37A-45DE-AC41-7E6EB231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2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02A8-3337-4ED5-8BBA-1DCCA2D14B27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52DC-A37A-45DE-AC41-7E6EB231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26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N2RDobXhbg" TargetMode="External"/><Relationship Id="rId2" Type="http://schemas.openxmlformats.org/officeDocument/2006/relationships/hyperlink" Target="http://www.youtube.com/watch?v=R3jr0DaV8N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ZoG1pF_r5z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Ph9jPyaTtSs/UGiFJIAiECI/AAAAAAAAAlc/7FGx6NV4LSc/s1600/Day_And_Night_for_dra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 do we have Day and Night?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smtClean="0"/>
              <a:t>Aeschlimann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3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3.frank.itlab.us/photo-essays/video/apr_10_2010_chs_sunris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1" y="0"/>
            <a:ext cx="10327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Sunrise occurs when Earth’s rotation allows us to see the Sun over the horizon (like the ship)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see in the sky: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534400" cy="4525963"/>
          </a:xfrm>
        </p:spPr>
        <p:txBody>
          <a:bodyPr/>
          <a:lstStyle/>
          <a:p>
            <a:r>
              <a:rPr lang="en-US" b="1" dirty="0" smtClean="0"/>
              <a:t>We see the Sun move East-&gt;West </a:t>
            </a:r>
            <a:r>
              <a:rPr lang="en-US" dirty="0" smtClean="0"/>
              <a:t>across the sky during the day</a:t>
            </a:r>
          </a:p>
          <a:p>
            <a:r>
              <a:rPr lang="en-US" dirty="0" smtClean="0"/>
              <a:t>But it is Earth moving, not the sun just appears to be moving across the sky.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486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http://www.youtube.com/watch?v=R3jr0DaV8N8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www.youtube.com/watch?v=UN2RDobXhbg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http://www.youtube.com/watch?v=ZoG1pF_r5zU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REVIEW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What </a:t>
            </a:r>
            <a:r>
              <a:rPr lang="en-US" dirty="0" smtClean="0"/>
              <a:t>is a Rotation?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long does one Rotation take on Earth?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Earth’s Axis?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it is day on one side of the Earth, what is it on the other side?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/>
            <a:r>
              <a:rPr lang="en-US" b="1" u="sng" dirty="0" smtClean="0">
                <a:solidFill>
                  <a:srgbClr val="92D050"/>
                </a:solidFill>
              </a:rPr>
              <a:t>Earth</a:t>
            </a:r>
            <a:endParaRPr lang="en-US" b="1" u="sn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Latin Name: </a:t>
            </a:r>
            <a:r>
              <a:rPr lang="en-US" i="1" dirty="0" smtClean="0">
                <a:solidFill>
                  <a:srgbClr val="92D050"/>
                </a:solidFill>
              </a:rPr>
              <a:t>Terra</a:t>
            </a:r>
          </a:p>
          <a:p>
            <a:r>
              <a:rPr lang="en-US" dirty="0" smtClean="0"/>
              <a:t>Earth is a Planet formed 4.6 billion years ago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3</a:t>
            </a:r>
            <a:r>
              <a:rPr lang="en-US" baseline="30000" dirty="0" smtClean="0">
                <a:solidFill>
                  <a:srgbClr val="92D050"/>
                </a:solidFill>
              </a:rPr>
              <a:t>rd</a:t>
            </a:r>
            <a:r>
              <a:rPr lang="en-US" dirty="0" smtClean="0">
                <a:solidFill>
                  <a:srgbClr val="92D050"/>
                </a:solidFill>
              </a:rPr>
              <a:t> planet from the Sun</a:t>
            </a:r>
          </a:p>
          <a:p>
            <a:r>
              <a:rPr lang="en-US" dirty="0"/>
              <a:t>What shape is earth?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Earth is a </a:t>
            </a:r>
            <a:r>
              <a:rPr lang="en-US" dirty="0" smtClean="0">
                <a:solidFill>
                  <a:srgbClr val="92D050"/>
                </a:solidFill>
              </a:rPr>
              <a:t>sphere (Ball Shaped)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dirty="0"/>
              <a:t>sphere is an 3D object whose distance from its </a:t>
            </a:r>
            <a:r>
              <a:rPr lang="en-US" dirty="0" smtClean="0"/>
              <a:t>center is </a:t>
            </a:r>
            <a:r>
              <a:rPr lang="en-US" dirty="0"/>
              <a:t>the same at all </a:t>
            </a:r>
            <a:r>
              <a:rPr lang="en-US" dirty="0" smtClean="0"/>
              <a:t>points.</a:t>
            </a:r>
          </a:p>
          <a:p>
            <a:pPr marL="400050" lvl="2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24600" y="3527077"/>
            <a:ext cx="2438400" cy="3124200"/>
            <a:chOff x="5562600" y="2590800"/>
            <a:chExt cx="3150870" cy="3988443"/>
          </a:xfrm>
        </p:grpSpPr>
        <p:pic>
          <p:nvPicPr>
            <p:cNvPr id="6" name="Picture 16" descr="http://3.bp.blogspot.com/-w8iu0TKYjxY/TbMuzdCECtI/AAAAAAAAAIM/V10XXMOdHYc/s200/Comp%2BNotebook%2BOpen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2590800"/>
              <a:ext cx="3150870" cy="3988443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350319" y="2895600"/>
              <a:ext cx="2260281" cy="245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u="sng" dirty="0" smtClean="0">
                  <a:solidFill>
                    <a:schemeClr val="bg1"/>
                  </a:solidFill>
                </a:rPr>
                <a:t>Why do we have Day and Night?</a:t>
              </a:r>
              <a:r>
                <a:rPr lang="en-US" sz="1000" dirty="0" smtClean="0">
                  <a:solidFill>
                    <a:schemeClr val="bg1"/>
                  </a:solidFill>
                </a:rPr>
                <a:t>              9/16/13</a:t>
              </a:r>
            </a:p>
            <a:p>
              <a:endParaRPr lang="en-US" sz="1100" dirty="0">
                <a:solidFill>
                  <a:schemeClr val="bg1"/>
                </a:solidFill>
              </a:endParaRP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Do Now: </a:t>
              </a:r>
            </a:p>
            <a:p>
              <a:endParaRPr lang="en-US" sz="1100" dirty="0">
                <a:solidFill>
                  <a:schemeClr val="bg1"/>
                </a:solidFill>
              </a:endParaRPr>
            </a:p>
            <a:p>
              <a:r>
                <a:rPr lang="en-US" sz="1100" u="sng" dirty="0" smtClean="0">
                  <a:solidFill>
                    <a:schemeClr val="bg1"/>
                  </a:solidFill>
                </a:rPr>
                <a:t>Earth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-Latin Name: Terra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-3</a:t>
              </a:r>
              <a:r>
                <a:rPr lang="en-US" sz="1100" baseline="30000" dirty="0" smtClean="0">
                  <a:solidFill>
                    <a:schemeClr val="bg1"/>
                  </a:solidFill>
                </a:rPr>
                <a:t>rd</a:t>
              </a:r>
              <a:r>
                <a:rPr lang="en-US" sz="1100" dirty="0" smtClean="0">
                  <a:solidFill>
                    <a:schemeClr val="bg1"/>
                  </a:solidFill>
                </a:rPr>
                <a:t> planet from the Sun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-Earth is a sphere (Ball Shaped)</a:t>
              </a:r>
            </a:p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6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6"/>
            <a:ext cx="8229600" cy="1143000"/>
          </a:xfrm>
        </p:spPr>
        <p:txBody>
          <a:bodyPr/>
          <a:lstStyle/>
          <a:p>
            <a:r>
              <a:rPr lang="en-US" dirty="0" smtClean="0"/>
              <a:t>Earth is a 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55785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Aristotle observed that earth was a sphere a long time </a:t>
            </a:r>
            <a:r>
              <a:rPr lang="en-US" sz="2800" dirty="0" smtClean="0"/>
              <a:t>ago. He </a:t>
            </a:r>
            <a:r>
              <a:rPr lang="en-US" sz="2800" dirty="0"/>
              <a:t>noticed ships as they approached the </a:t>
            </a:r>
            <a:r>
              <a:rPr lang="en-US" sz="2800" dirty="0" smtClean="0"/>
              <a:t>horizon. The </a:t>
            </a:r>
            <a:r>
              <a:rPr lang="en-US" sz="2800" dirty="0"/>
              <a:t>top of the ship appeared first, then the rest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is because the ship </a:t>
            </a:r>
            <a:r>
              <a:rPr lang="en-US" sz="2400" dirty="0" smtClean="0"/>
              <a:t>is coming </a:t>
            </a:r>
            <a:r>
              <a:rPr lang="en-US" sz="2400" dirty="0"/>
              <a:t>up over the </a:t>
            </a:r>
            <a:r>
              <a:rPr lang="en-US" sz="2400" dirty="0" smtClean="0"/>
              <a:t>curved surface </a:t>
            </a:r>
            <a:r>
              <a:rPr lang="en-US" sz="2400" dirty="0"/>
              <a:t>of earth.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0" t="47775" r="34431" b="22212"/>
          <a:stretch/>
        </p:blipFill>
        <p:spPr bwMode="auto">
          <a:xfrm>
            <a:off x="2866292" y="3581400"/>
            <a:ext cx="6248400" cy="322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6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u="sng" dirty="0" smtClean="0">
                <a:solidFill>
                  <a:srgbClr val="92D050"/>
                </a:solidFill>
              </a:rPr>
              <a:t>Sun</a:t>
            </a:r>
            <a:endParaRPr lang="en-US" sz="6000" b="1" u="sn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251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Latin Name: </a:t>
            </a:r>
            <a:r>
              <a:rPr lang="en-US" b="1" i="1" dirty="0" smtClean="0">
                <a:solidFill>
                  <a:srgbClr val="92D050"/>
                </a:solidFill>
              </a:rPr>
              <a:t>Sol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Star at the Center of our Solar </a:t>
            </a:r>
            <a:r>
              <a:rPr lang="en-US" b="1" dirty="0" smtClean="0">
                <a:solidFill>
                  <a:srgbClr val="92D050"/>
                </a:solidFill>
              </a:rPr>
              <a:t>System </a:t>
            </a:r>
            <a:r>
              <a:rPr lang="en-US" b="1" dirty="0" smtClean="0"/>
              <a:t>Made </a:t>
            </a:r>
            <a:r>
              <a:rPr lang="en-US" b="1" dirty="0" smtClean="0"/>
              <a:t>of Superheated Gas called Plasma</a:t>
            </a:r>
          </a:p>
          <a:p>
            <a:pPr lvl="1"/>
            <a:r>
              <a:rPr lang="en-US" b="1" dirty="0" smtClean="0"/>
              <a:t>Mostly Hydrogen and Helium</a:t>
            </a:r>
          </a:p>
          <a:p>
            <a:r>
              <a:rPr lang="en-US" b="1" dirty="0" smtClean="0"/>
              <a:t>109 times the size of Earth</a:t>
            </a:r>
          </a:p>
          <a:p>
            <a:r>
              <a:rPr lang="en-US" b="1" dirty="0" smtClean="0"/>
              <a:t>150 million kilometers from Earth</a:t>
            </a:r>
          </a:p>
          <a:p>
            <a:pPr lvl="1"/>
            <a:r>
              <a:rPr lang="en-US" b="1" dirty="0" smtClean="0"/>
              <a:t>Approximately 93,205,679 </a:t>
            </a:r>
            <a:r>
              <a:rPr lang="en-US" b="1" i="1" dirty="0" smtClean="0"/>
              <a:t>miles</a:t>
            </a:r>
            <a:endParaRPr lang="en-US" b="1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3411620"/>
            <a:ext cx="2438400" cy="3124200"/>
            <a:chOff x="5562600" y="2443404"/>
            <a:chExt cx="3150870" cy="3988443"/>
          </a:xfrm>
        </p:grpSpPr>
        <p:pic>
          <p:nvPicPr>
            <p:cNvPr id="6" name="Picture 16" descr="http://3.bp.blogspot.com/-w8iu0TKYjxY/TbMuzdCECtI/AAAAAAAAAIM/V10XXMOdHYc/s200/Comp%2BNotebook%2BOpen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2443404"/>
              <a:ext cx="3150870" cy="3988443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350319" y="2895600"/>
              <a:ext cx="2260281" cy="353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u="sng" dirty="0" smtClean="0">
                  <a:solidFill>
                    <a:schemeClr val="bg1"/>
                  </a:solidFill>
                </a:rPr>
                <a:t>Why do we have Day and Night?</a:t>
              </a:r>
              <a:r>
                <a:rPr lang="en-US" sz="1000" dirty="0" smtClean="0">
                  <a:solidFill>
                    <a:schemeClr val="bg1"/>
                  </a:solidFill>
                </a:rPr>
                <a:t>              9/16/13</a:t>
              </a:r>
            </a:p>
            <a:p>
              <a:endParaRPr lang="en-US" sz="1100" dirty="0">
                <a:solidFill>
                  <a:schemeClr val="bg1"/>
                </a:solidFill>
              </a:endParaRP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Do Now: </a:t>
              </a:r>
            </a:p>
            <a:p>
              <a:endParaRPr lang="en-US" sz="1100" dirty="0">
                <a:solidFill>
                  <a:schemeClr val="bg1"/>
                </a:solidFill>
              </a:endParaRPr>
            </a:p>
            <a:p>
              <a:r>
                <a:rPr lang="en-US" sz="1100" u="sng" dirty="0" smtClean="0">
                  <a:solidFill>
                    <a:schemeClr val="bg1"/>
                  </a:solidFill>
                </a:rPr>
                <a:t>Earth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-Latin Name: Terra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-3</a:t>
              </a:r>
              <a:r>
                <a:rPr lang="en-US" sz="1100" baseline="30000" dirty="0" smtClean="0">
                  <a:solidFill>
                    <a:schemeClr val="bg1"/>
                  </a:solidFill>
                </a:rPr>
                <a:t>rd</a:t>
              </a:r>
              <a:r>
                <a:rPr lang="en-US" sz="1100" dirty="0" smtClean="0">
                  <a:solidFill>
                    <a:schemeClr val="bg1"/>
                  </a:solidFill>
                </a:rPr>
                <a:t> planet from the Sun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-Earth is a sphere (Ball Shaped)</a:t>
              </a:r>
            </a:p>
            <a:p>
              <a:endParaRPr lang="en-US" sz="1100" u="sng" dirty="0">
                <a:solidFill>
                  <a:schemeClr val="bg1"/>
                </a:solidFill>
              </a:endParaRPr>
            </a:p>
            <a:p>
              <a:r>
                <a:rPr lang="en-US" sz="1100" u="sng" dirty="0" smtClean="0">
                  <a:solidFill>
                    <a:schemeClr val="bg1"/>
                  </a:solidFill>
                </a:rPr>
                <a:t>Sun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-Latin Name: Sol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-Star at the center of our solar system</a:t>
              </a:r>
            </a:p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1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in the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12119"/>
            <a:ext cx="8229600" cy="639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The Sun does not move. Earth moves in many different ways.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4"/>
          <a:stretch/>
        </p:blipFill>
        <p:spPr bwMode="auto">
          <a:xfrm>
            <a:off x="238125" y="1254369"/>
            <a:ext cx="8667750" cy="44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1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92D050"/>
                </a:solidFill>
              </a:rPr>
              <a:t>Rotation</a:t>
            </a:r>
            <a:endParaRPr lang="en-US" b="1" u="sn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Rotation</a:t>
            </a:r>
            <a:r>
              <a:rPr lang="en-US" dirty="0"/>
              <a:t> is when a planet or moon </a:t>
            </a:r>
            <a:r>
              <a:rPr lang="en-US" dirty="0">
                <a:solidFill>
                  <a:srgbClr val="92D050"/>
                </a:solidFill>
              </a:rPr>
              <a:t>turns all the way </a:t>
            </a:r>
            <a:r>
              <a:rPr lang="en-US" dirty="0" smtClean="0">
                <a:solidFill>
                  <a:srgbClr val="92D050"/>
                </a:solidFill>
              </a:rPr>
              <a:t>around on </a:t>
            </a:r>
            <a:r>
              <a:rPr lang="en-US" dirty="0">
                <a:solidFill>
                  <a:srgbClr val="92D050"/>
                </a:solidFill>
              </a:rPr>
              <a:t>its axis one time. </a:t>
            </a:r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 smtClean="0">
                <a:solidFill>
                  <a:srgbClr val="92D050"/>
                </a:solidFill>
              </a:rPr>
              <a:t>spins 1 time) 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/>
              <a:t>One rotation </a:t>
            </a:r>
            <a:r>
              <a:rPr lang="en-US" dirty="0" smtClean="0"/>
              <a:t>takes </a:t>
            </a:r>
            <a:r>
              <a:rPr lang="en-US" dirty="0" smtClean="0">
                <a:solidFill>
                  <a:srgbClr val="92D050"/>
                </a:solidFill>
              </a:rPr>
              <a:t>on Earth </a:t>
            </a:r>
            <a:r>
              <a:rPr lang="en-US" dirty="0" smtClean="0"/>
              <a:t>takes </a:t>
            </a:r>
            <a:r>
              <a:rPr lang="en-US" dirty="0" smtClean="0">
                <a:solidFill>
                  <a:srgbClr val="92D050"/>
                </a:solidFill>
              </a:rPr>
              <a:t>           </a:t>
            </a:r>
            <a:r>
              <a:rPr lang="en-US" b="1" u="sng" dirty="0">
                <a:solidFill>
                  <a:srgbClr val="92D050"/>
                </a:solidFill>
              </a:rPr>
              <a:t>24 hours </a:t>
            </a:r>
            <a:r>
              <a:rPr lang="en-US" dirty="0">
                <a:solidFill>
                  <a:srgbClr val="92D050"/>
                </a:solidFill>
              </a:rPr>
              <a:t>or </a:t>
            </a:r>
            <a:r>
              <a:rPr lang="en-US" b="1" u="sng" dirty="0">
                <a:solidFill>
                  <a:srgbClr val="92D050"/>
                </a:solidFill>
              </a:rPr>
              <a:t>1 day</a:t>
            </a:r>
            <a:r>
              <a:rPr lang="en-US" dirty="0"/>
              <a:t>. 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Picture 16" descr="http://3.bp.blogspot.com/-w8iu0TKYjxY/TbMuzdCECtI/AAAAAAAAAIM/V10XXMOdHYc/s200/Comp%2BNotebook%2BOpe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038600"/>
            <a:ext cx="2195932" cy="28135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47542" y="4191000"/>
            <a:ext cx="17491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solidFill>
                  <a:schemeClr val="bg1"/>
                </a:solidFill>
              </a:rPr>
              <a:t>Rotation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/>
                </a:solidFill>
              </a:rPr>
              <a:t>turns all the way around on its axis one time(spins 1 time) .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/>
                </a:solidFill>
              </a:rPr>
              <a:t>On </a:t>
            </a:r>
            <a:r>
              <a:rPr lang="en-US" sz="1100" dirty="0">
                <a:solidFill>
                  <a:schemeClr val="bg1"/>
                </a:solidFill>
              </a:rPr>
              <a:t>Earth </a:t>
            </a:r>
            <a:r>
              <a:rPr lang="en-US" sz="1100" b="1" u="sng" dirty="0" smtClean="0">
                <a:solidFill>
                  <a:schemeClr val="bg1"/>
                </a:solidFill>
              </a:rPr>
              <a:t>24 </a:t>
            </a:r>
            <a:r>
              <a:rPr lang="en-US" sz="1100" b="1" u="sng" dirty="0">
                <a:solidFill>
                  <a:schemeClr val="bg1"/>
                </a:solidFill>
              </a:rPr>
              <a:t>hours </a:t>
            </a:r>
            <a:r>
              <a:rPr lang="en-US" sz="1100" dirty="0">
                <a:solidFill>
                  <a:schemeClr val="bg1"/>
                </a:solidFill>
              </a:rPr>
              <a:t>or </a:t>
            </a:r>
            <a:r>
              <a:rPr lang="en-US" sz="1100" b="1" u="sng" dirty="0">
                <a:solidFill>
                  <a:schemeClr val="bg1"/>
                </a:solidFill>
              </a:rPr>
              <a:t>1 day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</a:p>
          <a:p>
            <a:pPr marL="171450" indent="-171450">
              <a:buFontTx/>
              <a:buChar char="-"/>
            </a:pPr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Day and Night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Earth rotates </a:t>
            </a:r>
            <a:r>
              <a:rPr lang="en-US" sz="2800" b="1" u="sng" dirty="0" smtClean="0"/>
              <a:t>counter-clockwise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r>
              <a:rPr lang="en-US" sz="2800" dirty="0" smtClean="0"/>
              <a:t>From </a:t>
            </a:r>
            <a:r>
              <a:rPr lang="en-US" sz="2800" b="1" u="sng" dirty="0" smtClean="0"/>
              <a:t>West </a:t>
            </a:r>
            <a:r>
              <a:rPr lang="en-US" sz="2800" b="1" u="sng" dirty="0" smtClean="0">
                <a:sym typeface="Wingdings" pitchFamily="2" charset="2"/>
              </a:rPr>
              <a:t></a:t>
            </a:r>
            <a:r>
              <a:rPr lang="en-US" sz="2800" b="1" u="sng" dirty="0" smtClean="0"/>
              <a:t> East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3081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92D050"/>
                </a:solidFill>
              </a:rPr>
              <a:t>DAY: </a:t>
            </a:r>
            <a:r>
              <a:rPr lang="en-US" sz="2700" dirty="0" smtClean="0">
                <a:solidFill>
                  <a:srgbClr val="92D050"/>
                </a:solidFill>
              </a:rPr>
              <a:t>Half of </a:t>
            </a:r>
            <a:r>
              <a:rPr lang="en-US" sz="2700" dirty="0" smtClean="0">
                <a:solidFill>
                  <a:srgbClr val="92D050"/>
                </a:solidFill>
              </a:rPr>
              <a:t>Earth </a:t>
            </a:r>
            <a:r>
              <a:rPr lang="en-US" sz="2700" dirty="0" smtClean="0">
                <a:solidFill>
                  <a:srgbClr val="92D050"/>
                </a:solidFill>
              </a:rPr>
              <a:t>pointed </a:t>
            </a:r>
            <a:r>
              <a:rPr lang="en-US" sz="2700" b="1" u="sng" dirty="0" smtClean="0">
                <a:solidFill>
                  <a:srgbClr val="92D050"/>
                </a:solidFill>
              </a:rPr>
              <a:t>toward</a:t>
            </a:r>
            <a:r>
              <a:rPr lang="en-US" sz="2700" dirty="0" smtClean="0">
                <a:solidFill>
                  <a:srgbClr val="92D050"/>
                </a:solidFill>
              </a:rPr>
              <a:t> the </a:t>
            </a:r>
            <a:r>
              <a:rPr lang="en-US" sz="2700" dirty="0" smtClean="0">
                <a:solidFill>
                  <a:srgbClr val="92D050"/>
                </a:solidFill>
              </a:rPr>
              <a:t>Sun</a:t>
            </a:r>
            <a:r>
              <a:rPr lang="en-US" sz="2700" dirty="0" smtClean="0">
                <a:solidFill>
                  <a:srgbClr val="92D050"/>
                </a:solidFill>
              </a:rPr>
              <a:t/>
            </a:r>
            <a:br>
              <a:rPr lang="en-US" sz="2700" dirty="0" smtClean="0">
                <a:solidFill>
                  <a:srgbClr val="92D050"/>
                </a:solidFill>
              </a:rPr>
            </a:br>
            <a:r>
              <a:rPr lang="en-US" sz="2700" dirty="0" smtClean="0">
                <a:solidFill>
                  <a:srgbClr val="92D050"/>
                </a:solidFill>
              </a:rPr>
              <a:t/>
            </a:r>
            <a:br>
              <a:rPr lang="en-US" sz="2700" dirty="0" smtClean="0">
                <a:solidFill>
                  <a:srgbClr val="92D050"/>
                </a:solidFill>
              </a:rPr>
            </a:br>
            <a:r>
              <a:rPr lang="en-US" sz="2700" u="sng" dirty="0" smtClean="0">
                <a:solidFill>
                  <a:srgbClr val="92D050"/>
                </a:solidFill>
              </a:rPr>
              <a:t>NIGHT:</a:t>
            </a:r>
            <a:r>
              <a:rPr lang="en-US" sz="2700" dirty="0" smtClean="0">
                <a:solidFill>
                  <a:srgbClr val="92D050"/>
                </a:solidFill>
              </a:rPr>
              <a:t> Half of Earth pointed </a:t>
            </a:r>
            <a:r>
              <a:rPr lang="en-US" sz="2700" b="1" u="sng" dirty="0" smtClean="0">
                <a:solidFill>
                  <a:srgbClr val="92D050"/>
                </a:solidFill>
              </a:rPr>
              <a:t>away</a:t>
            </a:r>
            <a:r>
              <a:rPr lang="en-US" sz="2700" dirty="0" smtClean="0">
                <a:solidFill>
                  <a:srgbClr val="92D050"/>
                </a:solidFill>
              </a:rPr>
              <a:t> </a:t>
            </a:r>
            <a:r>
              <a:rPr lang="en-US" sz="2700" dirty="0" smtClean="0">
                <a:solidFill>
                  <a:srgbClr val="92D050"/>
                </a:solidFill>
              </a:rPr>
              <a:t>from the </a:t>
            </a:r>
            <a:r>
              <a:rPr lang="en-US" sz="2700" dirty="0" smtClean="0">
                <a:solidFill>
                  <a:srgbClr val="92D050"/>
                </a:solidFill>
              </a:rPr>
              <a:t>Sun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8194" name="Picture 2" descr="http://starchild.gsfc.nasa.gov/Images/StarChild/questions/dayandnig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5" y="2081684"/>
            <a:ext cx="6248400" cy="454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SEBQUERQUFRUVGBcbFxcVGBcYFhwYFhQWFhQYGRUYHSggGBolGxgXIjEiJSorLi4vFx8zODMsNygtLisBCgoKDA0OFBAQFCwcHyQ1LCw3NSwsLCw0NywsLCw3LDcsLCwsLCwsLC0sLCwsNywsMCwtNywtLCwsLCwsLCwsLf/AABEIAOAA4AMBIgACEQEDEQH/xAAcAAEBAAMBAQEBAAAAAAAAAAAAAwECBQQGBwj/xABHEAABAgMCBREHAgYBBQEAAAABAAIDETEEIRJBUWFxBQYTFCIyM1JUcoGRkpOh0dIWNUJ0sbKzYvAHI4KiweFTJUNj0/EV/8QAGgEBAAMBAQEAAAAAAAAAAAAAAAECAwQHBv/EACERAQACAgEEAwEAAAAAAAAAAAABAgMRBQQSITFBUXHB/9oADAMBAAIRAxEAPwD8attriCI+T3753xHKVHbkTjv7R80t3Cv5zvuKgoF9uROO/tHzTbkTjv7R81BFIvtyJx39o+abcicd/aPmoIgvtyJx39o+abcicd/aPmoIgvtyJx39o+abcicd/aPmoIgvtyJx39o+abcicd/aPmoIgvtyJx39o+abcicd/aPmoIgvtyJx39o+abcicd/aPmoIgvtyJx39o+abcicd/aPmoIgvtyJx39o+abcicd/aPmoIgvtyJx39o+abcicd/aPmoIg9DbVFNHv7R81ttp4rFfoDjlvvnL/6F53vJr5C/IBcFqg9Qt8QUe8f1ErTbkTjv7R81BEF9uROO/tHzXX1nWp51RsYL3EG0wJguMuGYuCuzrM95WL5mz/mYg5tu4V/Od9xUFe3cK/nO+4qCAiIgIiICIiAiIgIiICIiAiIgIiICIiAiIgIiICIiAuzrM95WL5mz/mYuMuzrM95WL5mz/mYg5tu4V/Od9xUFe3cK/nO+4qCAiIgIiICIiAiIgIiICIiAiIgIiICIiAiIgIipCgOdvWkjGcQ0mg6UE0Xo2ADfPAzN3Rrm3PimyQxRhdncZDTgtlLrKDzrv6zLK//APRsRLSALTZzM3DhmYyuQbY/4SG8wBplkmLyNK6Ws55OqdiJJJ2zZ7zXhmY0HMt3Cv5zvuKgr27hX8533FQQEREBERAREQEREBERAREQEREBEWWtJMgJnMgwivteW/cG5qu7IodMk2Vo3rb8rr/7adc0GkOC529BIFTiGk0HSt9iaN86eZl/iZDqmtIkZzt8SZUGIaBiU0F9nA3rAM7t0fG7wWkWM52+cTpP0GJTRAREQF2dZnvKxfM2f8zFxl2dZnvKxfM2f8zEHNt3Cv5zvuKgr27hX8533FQQEREBERAREQEREBERARFZtnMpmTQcbrh0Cp6AgiqQ4LnXgXDGbh1m5bl7G70YRyuppDfM9CnEil1ToyDQKBBQtY2pwzkbc3rN56B0rDrQZSEmjI27rNTU1JUVWFAc68C7GaNGlxuCCS6et/UZ9riljPhaXOORrZTPj9VMamkCbzg5jIH+8ifRNdHUi3wrOXDCue3BODhONZ1IaALr5TN+lTEbRM6h0dWNaWwQSSBMfECS6+gIpS+gXyzrG4GTpN5xA6ZG9faxNXYLoZbFfMC8VJJuukDIUC+OjR4TnElkS/8A8jf/AFqZr2xqZ3KlbTbzrTTYWCsQHmNcT/dgjxWJwhiiO6Wt8JO/eVbgQXCr2HFhSe3pIAI6AVG0QCx2C7SCKEGhBxgqrRURoYpDJ5zyftDU2aGawiOY8jrwg5eVEHsbZ2RDKESHGjHyvORrxU5iB13L26zR/wBSsXzMD8zFyIcMucGtEySABlJuAX0Gt+IHas2YtvBtkGRnOf8APbfPPXpQcS3cK/nO+4qCvbuFfznfcVBAREQEREBERARFZkC4FxDW5TU6BU/RBFWbZzKbjgjPU6BU/TOsiMG7wX8Z156BRvic6i5xJmTM50Ftla3eC/jOvPQ2g8TnUnvJMySTlN5VYNlc6V0gaE49AqegL0bFDhndkuOQSl0yNwrjnTcoPHDhl1AToXrbqfg3xXBgyVOYyxjOJ1WH29x3MMBgxAVnKU55c4AWhsjqxC1k792d1eeKJu8EFdnhM3rMI5X06sY6lKLqg9xnPB5t2W6dTU1ONAyEKue7mtDR2iSfBUZZ4cSYhl4fIkNcAQ6QnIOFHVkJX5UHiJWERAREQF7LaJQ4INcAnQ0xHFo+rv6gtLHADiXPmGNkXEVORrf1G+WgmgKnaYxe4uMhPEKAASAGYAADQgkiL2w2CFJ0QAvq2GaDIYgyfpx47qhmENiaHm57gcAY2gjhM05kN6TiE/XrM95WL5mz/mYuTGil7i5xmTUldbWZ7ysXzNn/ADMQc23cK/nO+4qCvbuFfznfcVBAREQERbwoRcZAT+gGUnEEGirDgE3m5vGNOjKcwW25bke7+0erwGlTiRC4zJn+6AYhmQVEUN3gmeM4DwbQaTPoUXuJMySTlNV1NRtTMMziAgXSBxzy5qda+udrRDoRLBgPlc5uMgTIzGU71hk6jHjtqzenT3vXuh8Gyym7CunKQlNxnxW1PgM69ADIdd9kuc67razFdujoXniWqoYMEGpnNxnxnY9AkEZZpAOiHBBoKuOhuIZzdknRbsH02s3W1H1UjFjCIcJktliXmQJMmzJm9xvkCZXYl+16j/w41Os7A3a7IrrpvjfzCSMZB3I0ABZ/hfqcyBqXA2NstlaIrjjLolJnGQ0NHQvqpLzvmOX6jNnvjpea0rOvHjevmXbix1iNzD5bVP8Ah9YIzC0QGwXGcnwP5bhPm3EZiCF+Fa+tZ0XU2OGPOHDfMw4gEg4CoIxOF0xnC/p5fI/xV1OZG1Kj4csKGA+GTXDabg3O5uE2WPCTh+X6nFnpjvebVtOtT51v5gy4qzG4fzSvdZBsbDFNxIc2HlJIwXO0NaTfxi3IZawbKGjDjAhoNzKPdoyNyuz3TUbVaDEdMyGIAXNaMTWjEP3VeiOJFERAV7NZ8K8nBYN84i7QB8TjiH0AJGzbNJodEuBva34nZCBibnPRNaWi0F8qBo3rRQf7OMm8oNrTacIBrRgsbPBbOdakm7CcbpmWIUAAUoUMuMmiZ/xjJyDOqw7PdN5wG4rpuPNbdPTcFiLaLi1gwWnFUmVMJ2PwGYIN8IQzuSHPHxXFrT+njHPSsp3OXmc4kzN5NSarCIC7Osz3lYvmbP8AmYuQxsyAMZl1r7XWvqIIdssjquFps987uGZO6SrNoj2vWlrb0+Pt3Cv5zvuKgr27hX8533FQVlBFSFBLpmgFSaDp/wAVVNmDeDnPjmvQPh010UQBBDeEJH6Rvs08TR45lpEjkiVwbxRTTlJ0rWFDLjJoJOZW3LMj3ZPgHSN99NKCcOASJmTRlNOjKdCtCN8oQm6uG6QIzynJgGU5JzC0a0xN090miQLjQZGtGXIBkxLEWPdgsGC3JjJyuOPMKDrJDtag6sss7iHziB17nZHGVMZpefDL3rVr2Ahllla4veJXiZoZECVbzRfBMYSQBeSZAZzReiLEDBgMN94e8Y8Ra08XPj0LC/TY727rQ2pnvSvbDM2w5Sk5+W4sbo4zs9NNV5nvJJJJJNSbz1rVFuxf0z/CvVNkfUqz4NYTdieMjodwnpbgu/qX1q/l/WLryi6mxi5gw4b5CLDNwcAbiD8LhMyOdfuepv8AESwxmNcYzYTnS3Ef+URpc7ckZwTjyFed8vw3U4s9746Tatp34+N/f1+uzHlrMal9DCtwdEc1oJDJ4TxLADgZFk5zLsZuuXyX8V7WxlibEiEgNitwW3TeSHAgAkUaXGf6c816NWP4han2dpc60sjOG9ZA/mTIyEbkHO46F+Ia+teUXVKMHPGBCZMQ4YM5TqSficZC/MFtw3F57dRTL2TWtfmf5v3v79R+6MmSIjw42q9sEaKXgSGILxLIE6K4ghvCH+kb7NM0b9cy++iNOOZ2lChFxk0Tx6BjJOIZyvQS2GdzJ7spALBUGQO/xXm7MVqXueMFrZNF8m0GdzjXSSsDBYb5PI04HmfDpQahjnkuJnfe5xunncamWKq32RrJ4IDjxnC7GLmmuk9QUosZzpYRpQUA0AXDoU0Gz3kmZMzlK1REBZaJmQvJVGwsbtyLjS8zpIYxnQxbpAAZTUk6cXR4oN2sDDNxmRIhoOOeMilKC+/Evqdaurrn22xsIvNpgXinDMXxy7Osz3lYvmbP+ZiiaxPuFq3tX1Lm27hX8533FZbBDb4k8zRvjknxR45sarbXBsR5aZuwnX4husU6n6eK8bjMzN5KlVvFil2QAUAoP3lW0KBMYTjgtyyqcjRjP7MlsyGGgOeJzvDbxPITKjfE4solFilxmdGQACgAFEFYtouLWDBb1uMqYRx6KZlizwZzc6YY2pFZ4mieM+ZxKUNhcQBeSQBpNwVbVEFzW71twzn4ndMuqQxIMWiPhG4YLRvWig8zlKiiIPVZnYLHuFbmg5A8OLjpk2WhxXlVIMdzZ4JqJEEAg47wbiqG1ZGQwdE/BxI8EEYcMuMmgk5AJnqCubJg8I4NzDdP7IodJC0fankSLjLILm9kXKKD07YDeDbL9Tr3dGJvRfnXnc4kzJJJqTVUhQHO3oJAqcQ0uNw6VvsbG752EcjKdLj/AIBQQaJmQvJV9rhvCGX6Re7FUUb035lQOdK7BhNIziYOczc4XYrlLDY3ejCOV1wrxQb+lBQRHEEQ24DaEzvMxeHPOXJcL6Ke4b+s9IZ11cOpTiRC6pn5ZAMQWiCj4pIkTcMQkBpkLp51NEQEVGQiROgymn++hZwg2l+ci6eYefUgwyESJ0GU0/30LIiASwReMZ/wKfvEpucSZlYQZcZmZvJWERAXZ1me8rF8zZ/zMXGXZ1me8rF8zZ/zMQc23cK/nO+4raC0Nbhuv4jTQyqT+keJuxFZjw8KO5tMKIR1ukp2qNhOJFwFzRkaLgP3jmgnEiFxJcZk1K1REF7G4B4mZVE8hIIBnikSDPMpRGFpIcJEXEFar0MtZlJwa8SkMITIyScN0NE0HnRX2dv/ABs63+pBHH/Gz+8/VyCCtDsz3CYaZZTc3tG5WhxYjt6ABSbWtaKULgBiOMqbwCZxHzJrLdO6TSmdA2Fo3zxoZuj173xK3YR/24c/1POFKdMjRTHNT2Vo3rRpduj1U8CpxIpdUz+g0DEgvFvlsj8KQua2+Wae9A0TU2x5bwBueru0aHRJRRBklYREBFTYrpkgZjXq81kvA3ooZzN56qAfuaDDYRMpyAOM08z0IHgUE8hd6fOYzLRzibyZ6VhBlziarCIgIiICIiAuzrM95WL5mz/mYuMuzrM95WL5mz/mYg59qeWxnEXEPJBzhxIWXwWuvhkD9DjIjLJxuI6Z5sa0t3Cv5zvuKgg9BsUTiOOgEjrCxtOJxHdLSFBEFzZXY8EaXNH+VjYmirx/SHE+IAUUQXnDGJztMmjqE/qm2ZSwWtbnAmdM3TI6FBEG0SIXGbiTpvWqIgIsgKmwy3xDdNeoXoJLZrSafudFuHtFBM5XU7I81o6ISACbhixdSDcsAO6M8ob9J0+qwIxE8Hc6K9ZvU0QEREBERAREQEREBERAXZ1me8rF8zZ/zMXGXZ1me8rF8zZ/zMQc23cK/nO+4qCvbuFfznfcVBAREQEVRAdjEudJtaV0HqTYwKuGgAk06B4oJLIE6LfCaJyE8mEesyHn1oYxlKchkF30rRBnYSN8Q3TnpcL1g4InUnqH+/BTRBR0Y4pCWS7xqVNEQEREBERAREQEREBERAREQEREBdnWZ7ysXzNn/MxcZdnWZ7ysXzNn/MxB4rYGbK+Zdvnzk0cYy+JRDmCVzj0gTOiVw6Vm3cK/nO+4qCgVEUCjW6TM+E5eCbYdiMubufopIpGSZ1WERAREQEREBERAREQEREBERAREQEREBERAREQF2dZnvKxfM2f8zFxl2dZnvKxfM2f8zEHNt3Cv5zvuKgu9a9atuMR5FitZBc4g7BFoSZfCpeydu5Fa+4i+lBxkXZ9k7dyK19xF9Keydu5Fa+4i+lBxkXZ9k7dyK19xF9Keydu5Fa+4i+lBxkXZ9k7dyK19xF9Keydu5Fa+4i+lBxkXZ9k7dyK19xF9Keydu5Fa+4i+lBxkXZ9k7dyK19xF9Keydu5Fa+4i+lBxkXZ9k7dyK19xF9Keydu5Fa+4i+lBxkXZ9k7dyK19xF9Keydu5Fa+4i+lBxkXZ9k7dyK19xF9Keydu5Fa+4i+lBxkXZ9k7dyK19xF9Keydu5Fa+4i+lBxkXZ9k7dyK19xF9Keydu5Fa+4i+lBxkXZ9k7dyK19xF9Keydu5Fa+4i+lBxkXZ9k7dyK19xF9Keydu5Fa+4i+lBxl2dZnvKxfM2f8zE9k7dyK19xF9K62tLWxbWaoWNz7HamtbaIBc50GKAAIrSSSWyAAx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SEBQUERQUFRUVGBcbFxcVGBcYFhwYFhQWFhQYGRUYHSggGBolGxgXIjEiJSorLi4vFx8zODMsNygtLisBCgoKDA0OFBAQFCwcHyQ1LCw3NSwsLCw0NywsLCw3LDcsLCwsLCwsLC0sLCwsNywsMCwtNywtLCwsLCwsLCwsLf/AABEIAOAA4AMBIgACEQEDEQH/xAAcAAEBAAMBAQEBAAAAAAAAAAAAAwECBQQGBwj/xABHEAABAgMCBREHAgYBBQEAAAABAAIDETEEIRJBUWFxBQYTFCIyM1JUcoGRkpOh0dIWNUJ0sbKzYvAHI4KiweFTJUNj0/EV/8QAGgEBAAMBAQEAAAAAAAAAAAAAAAECAwQHBv/EACERAQACAgEEAwEAAAAAAAAAAAABAgMRBQQSITFBUXHB/9oADAMBAAIRAxEAPwD8attriCI+T3753xHKVHbkTjv7R80t3Cv5zvuKgoF9uROO/tHzTbkTjv7R81BFIvtyJx39o+abcicd/aPmoIgvtyJx39o+abcicd/aPmoIgvtyJx39o+abcicd/aPmoIgvtyJx39o+abcicd/aPmoIgvtyJx39o+abcicd/aPmoIgvtyJx39o+abcicd/aPmoIgvtyJx39o+abcicd/aPmoIgvtyJx39o+abcicd/aPmoIgvtyJx39o+abcicd/aPmoIg9DbVFNHv7R81ttp4rFfoDjlvvnL/6F53vJr5C/IBcFqg9Qt8QUe8f1ErTbkTjv7R81BEF9uROO/tHzXX1nWp51RsYL3EG0wJguMuGYuCuzrM95WL5mz/mYg5tu4V/Od9xUFe3cK/nO+4qCAiIgIiICIiAiIgIiICIiAiIgIiICIiAiIgIiICIiAuzrM95WL5mz/mYuMuzrM95WL5mz/mYg5tu4V/Od9xUFe3cK/nO+4qCAiIgIiICIiAiIgIiICIiAiIgIiICIiAiIgIipCgOdvWkjGcQ0mg6UE0Xo2ADfPAzN3Rrm3PimyQxRhdncZDTgtlLrKDzrv6zLK//APRsRLSALTZzM3DhmYyuQbY/4SG8wBplkmLyNK6Ws55OqdiJJJ2zZ7zXhmY0HMt3Cv5zvuKgr27hX8533FQQEREBERAREQEREBERAREQEREBEWWtJMgJnMgwivteW/cG5qu7IodMk2Vo3rb8rr/7adc0GkOC529BIFTiGk0HSt9iaN86eZl/iZDqmtIkZzt8SZUGIaBiU0F9nA3rAM7t0fG7wWkWM52+cTpP0GJTRAREQF2dZnvKxfM2f8zFxl2dZnvKxfM2f8zEHNt3Cv5zvuKgr27hX8533FQQEREBERAREQEREBERARFZtnMpmTQcbrh0Cp6AgiqQ4LnXgXDGbh1m5bl7G70YRyuppDfM9CnEil1ToyDQKBBQtY2pwzkbc3rN56B0rDrQZSEmjI27rNTU1JUVWFAc68C7GaNGlxuCCS6et/UZ9riljPhaXOORrZTPj9VMamkCbzg5jIH+8ifRNdHUi3wrOXDCue3BODhONZ1IaALr5TN+lTEbRM6h0dWNaWwQSSBMfECS6+gIpS+gXyzrG4GTpN5xA6ZG9faxNXYLoZbFfMC8VJJuukDIUC+OjR4TnElkS/8A8jf/AFqZr2xqZ3KlbTbzrTTYWCsQHmNcT/dgjxWJwhiiO6Wt8JO/eVbgQXCr2HFhSe3pIAI6AVG0QCx2C7SCKEGhBxgqrRURoYpDJ5zyftDU2aGawiOY8jrwg5eVEHsbZ2RDKESHGjHyvORrxU5iB13L26zR/wBSsXzMD8zFyIcMucGtEySABlJuAX0Gt+IHas2YtvBtkGRnOf8APbfPPXpQcS3cK/nO+4qCvbuFfznfcVBAREQEREBERARFZkC4FxDW5TU6BU/RBFWbZzKbjgjPU6BU/TOsiMG7wX8Z156BRvic6i5xJmTM50Ftla3eC/jOvPQ2g8TnUnvJMySTlN5VYNlc6V0gaE49AqegL0bFDhndkuOQSl0yNwrjnTcoPHDhl1AToXrbqfg3xXBgyVOYyxjOJ1WH29x3MMBgxAVnKU55c4AWhsjqxC1k792d1eeKJu8EFdnhM3rMI5X06sY6lKLqg9xnPB5t2W6dTU1ONAyEKue7mtDR2iSfBUZZ4cSYhl4fIkNcAQ6QnIOFHVkJX5UHiJWERAREQF7LaJQ4INcAnQ0xHFo+rv6gtLHADiXPmGNkXEVORrf1G+WgmgKnaYxe4uMhPEKAASAGYAADQgkiL2w2CFJ0QAvq2GaDIYgyfpx47qhmENiaHm57gcAY2gjhM05kN6TiE/XrM95WL5mz/mYuTGil7i5xmTUldbWZ7ysXzNn/ADMQc23cK/nO+4qCvbuFfznfcVBAREQERbwoRcZAT+gGUnEEGirDgE3m5vGNOjKcwW25bke7+0erwGlTiRC4zJn+6AYhmQVEUN3gmeM4DwbQaTPoUXuJMySTlNV1NRtTMMziAgXSBxzy5qda+udrRDoRLBgPlc5uMgTIzGU71hk6jHjtqzenT3vXuh8Gyym7CunKQlNxnxW1PgM69ADIdd9kuc67razFdujoXniWqoYMEGpnNxnxnY9AkEZZpAOiHBBoKuOhuIZzdknRbsH02s3W1H1UjFjCIcJktliXmQJMmzJm9xvkCZXYl+16j/w41Os7A3a7IrrpvjfzCSMZB3I0ABZ/hfqcyBqXA2NstlaIrjjLolJnGQ0NHQvqpLzvmOX6jNnvjpea0rOvHjevmXbix1iNzD5bVP8Ah9YIzC0QGwXGcnwP5bhPm3EZiCF+Fa+tZ0XU2OGPOHDfMw4gEg4CoIxOF0xnC/p5fI/xV1OZG1Kj4csKGA+GTXDabg3O5uE2WPCTh+X6nFnpjvebVtOtT51v5gy4qzG4fzSvdZBsbDFNxIc2HlJIwXO0NaTfxi3IZawbKGjDjAhoNzKPdoyNyuz3TUbVaDEdMyGIAXNaMTWjEP3VeiOJFERAV7NZ8K8nBYN84i7QB8TjiH0AJGzbNJodEuBva34nZCBibnPRNaWi0F8qBo3rRQf7OMm8oNrTacIBrRgsbPBbOdakm7CcbpmWIUAAUoUMuMmiZ/xjJyDOqw7PdN5wG4rpuPNbdPTcFiLaLi1gwWnFUmVMJ2PwGYIN8IQzuSHPHxXFrT+njHPSsp3OXmc4kzN5NSarCIC7Osz3lYvmbP8AmYuQxsyAMZl1r7XWvqIIdssjquFps987uGZO6SrNoj2vWlrb0+Pt3Cv5zvuKgr27hX8533FQVlBFSFBLpmgFSaDp/wAVVNmDeDnPjmvQPh010UQBBDeEJH6Rvs08TR45lpEjkiVwbxRTTlJ0rWFDLjJoJOZW3LMj3ZPgHSN99NKCcOASJmTRlNOjKdCtCN8oQm6uG6QIzynJgGU5JzC0a0xN090miQLjQZGtGXIBkxLEWPdgsGC3JjJyuOPMKDrJDtag6sss7iHziB17nZHGVMZpefDL3rVr2Ahllla4veJXiZoZECVbzRfBMYSQBeSZAZzReiLEDBgMN94e8Y8Ra08XPj0LC/TY727rQ2pnvSvbDM2w5Sk5+W4sbo4zs9NNV5nvJJJJJNSbz1rVFuxf0z/CvVNkfUqz4NYTdieMjodwnpbgu/qX1q/l/WLryi6mxi5gw4b5CLDNwcAbiD8LhMyOdfuepv8AESwxmNcYzYTnS3Ef+URpc7ckZwTjyFed8vw3U4s9746Tatp34+N/f1+uzHlrMal9DCtwdEc1oJDJ4TxLADgZFk5zLsZuuXyX8V7WxlibEiEgNitwW3TeSHAgAkUaXGf6c816NWP4han2dpc60sjOG9ZA/mTIyEbkHO46F+Ia+teUXVKMHPGBCZMQ4YM5TqSficZC/MFtw3F57dRTL2TWtfmf5v3v79R+6MmSIjw42q9sEaKXgSGILxLIE6K4ghvCH+kb7NM0b9cy++iNOOZ2lChFxk0Tx6BjJOIZyvQS2GdzJ7spALBUGQO/xXm7MVqXueMFrZNF8m0GdzjXSSsDBYb5PI04HmfDpQahjnkuJnfe5xunncamWKq32RrJ4IDjxnC7GLmmuk9QUosZzpYRpQUA0AXDoU0Gz3kmZMzlK1REBZaJmQvJVGwsbtyLjS8zpIYxnQxbpAAZTUk6cXR4oN2sDDNxmRIhoOOeMilKC+/Evqdaurrn22xsIvNpgXinDMXxy7Osz3lYvmbP+ZiiaxPuFq3tX1Lm27hX8533FZbBDb4k8zRvjknxR45sarbXBsR5aZuwnX4husU6n6eK8bjMzN5KlVvFil2QAUAoP3lW0KBMYTjgtyyqcjRjP7MlsyGGgOeJzvDbxPITKjfE4solFilxmdGQACgAFEFYtouLWDBb1uMqYRx6KZlizwZzc6YY2pFZ4mieM+ZxKUNhcQBeSQBpNwVbVEFzW71twzn4ndMuqQxIMWiPhG4YLRvWig8zlKiiIPVZnYLHuFbmg5A8OLjpk2WhxXlVIMdzZ4JqJEEAg47wbiqG1ZGQwdE/BxI8EEYcMuMmgk5AJnqCubJg8I4NzDdP7IodJC0fankSLjLILm9kXKKD07YDeDbL9Tr3dGJvRfnXnc4kzJJJqTVUhQHO3oJAqcQ0uNw6VvsbG752EcjKdLj/AIBQQaJmQvJV9rhvCGX6Re7FUUb035lQOdK7BhNIziYOczc4XYrlLDY3ejCOV1wrxQb+lBQRHEEQ24DaEzvMxeHPOXJcL6Ke4b+s9IZ11cOpTiRC6pn5ZAMQWiCj4pIkTcMQkBpkLp51NEQEVGQiROgymn++hZwg2l+ci6eYefUgwyESJ0GU0/30LIiASwReMZ/wKfvEpucSZlYQZcZmZvJWERAXZ1me8rF8zZ/zMXGXZ1me8rF8zZ/zMQc23cK/nO+4raC0Nbhuv4jTQyqT+keJuxFZjw8KO5tMKIR1ukp2qNhOJFwFzRkaLgP3jmgnEiFxJcZk1K1REF7G4B4mZVE8hIIBnikSDPMpRGFpIcJEXEFar0MtZlJwa8SkMITIyScN0NE0HnRX2dv/ABs63+pBHH/Gz+8/VyCCtDsz3CYaZZTc3tG5WhxYjt6ABSbWtaKULgBiOMqbwCZxHzJrLdO6TSmdA2Fo3zxoZuj173xK3YR/24c/1POFKdMjRTHNT2Vo3rRpduj1U8CpxIpdUz+g0DEgvFvlsj8KQua2+Wae9A0TU2x5bwBueru0aHRJRRBklYREBFTYrpkgZjXq81kvA3ooZzN56qAfuaDDYRMpyAOM08z0IHgUE8hd6fOYzLRzibyZ6VhBlziarCIgIiICIiAuzrM95WL5mz/mYuMuzrM95WL5mz/mYg59qeWxnEXEPJBzhxIWXwWuvhkD9DjIjLJxuI6Z5sa0t3Cv5zvuKgg9BsUTiOOgEjrCxtOJxHdLSFBEFzZXY8EaXNH+VjYmirx/SHE+IAUUQXnDGJztMmjqE/qm2ZSwWtbnAmdM3TI6FBEG0SIXGbiTpvWqIgIsgKmwy3xDdNeoXoJLZrSafudFuHtFBM5XU7I81o6ISACbhixdSDcsAO6M8ob9J0+qwIxE8Hc6K9ZvU0QEREBERAREQEREBERAXZ1me8rF8zZ/zMXGXZ1me8rF8zZ/zMQc23cK/nO+4qCvbuFfznfcVBAREQEVRAdjEudJtaV0HqTYwKuGgAk06B4oJLIE6LfCaJyE8mEesyHn1oYxlKchkF30rRBnYSN8Q3TnpcL1g4InUnqH+/BTRBR0Y4pCWS7xqVNEQEREBERAREQEREBERAREQEREBdnWZ7ysXzNn/MxcZdnWZ7ysXzNn/MxB4rYGbK+Zdvnzk0cYy+JRDmCVzj0gTOiVw6Vm3cK/nO+4qCgVEUCjW6TM+E5eCbYdiMubufopIpGSZ1WERAREQEREBERAREQEREBERAREQEREBERAREQF2dZnvKxfM2f8zFxl2dZnvKxfM2f8zEHNt3Cv5zvuKgu9a9atuMR5FitZBc4g7BFoSZfCpeydu5Fa+4i+lBxkXZ9k7dyK19xF9Keydu5Fa+4i+lBxkXZ9k7dyK19xF9Keydu5Fa+4i+lBxkXZ9k7dyK19xF9Keydu5Fa+4i+lBxkXZ9k7dyK19xF9Keydu5Fa+4i+lBxkXZ9k7dyK19xF9Keydu5Fa+4i+lBxkXZ9k7dyK19xF9Keydu5Fa+4i+lBxkXZ9k7dyK19xF9Keydu5Fa+4i+lBxkXZ9k7dyK19xF9Keydu5Fa+4i+lBxkXZ9k7dyK19xF9Keydu5Fa+4i+lBxkXZ9k7dyK19xF9Keydu5Fa+4i+lBxkXZ9k7dyK19xF9Keydu5Fa+4i+lBxkXZ9k7dyK19xF9Keydu5Fa+4i+lBxl2dZnvKxfM2f8zE9k7dyK19xF9K62tLWxbWaoWNz7HamtbaIBc50GKAAIrSSSWyAAxo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16" descr="http://3.bp.blogspot.com/-w8iu0TKYjxY/TbMuzdCECtI/AAAAAAAAAIM/V10XXMOdHYc/s200/Comp%2BNotebook%2BOpe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068" y="3592144"/>
            <a:ext cx="2195932" cy="28135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94810" y="3744544"/>
            <a:ext cx="174919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solidFill>
                  <a:schemeClr val="bg1"/>
                </a:solidFill>
              </a:rPr>
              <a:t>Rotation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/>
                </a:solidFill>
              </a:rPr>
              <a:t>turns all the way around on its axis one time(spins 1 time) .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/>
                </a:solidFill>
              </a:rPr>
              <a:t>On </a:t>
            </a:r>
            <a:r>
              <a:rPr lang="en-US" sz="1100" dirty="0">
                <a:solidFill>
                  <a:schemeClr val="bg1"/>
                </a:solidFill>
              </a:rPr>
              <a:t>Earth </a:t>
            </a:r>
            <a:r>
              <a:rPr lang="en-US" sz="1100" b="1" u="sng" dirty="0" smtClean="0">
                <a:solidFill>
                  <a:schemeClr val="bg1"/>
                </a:solidFill>
              </a:rPr>
              <a:t>24 </a:t>
            </a:r>
            <a:r>
              <a:rPr lang="en-US" sz="1100" b="1" u="sng" dirty="0">
                <a:solidFill>
                  <a:schemeClr val="bg1"/>
                </a:solidFill>
              </a:rPr>
              <a:t>hours </a:t>
            </a:r>
            <a:r>
              <a:rPr lang="en-US" sz="1100" dirty="0">
                <a:solidFill>
                  <a:schemeClr val="bg1"/>
                </a:solidFill>
              </a:rPr>
              <a:t>or </a:t>
            </a:r>
            <a:r>
              <a:rPr lang="en-US" sz="1100" b="1" u="sng" dirty="0">
                <a:solidFill>
                  <a:schemeClr val="bg1"/>
                </a:solidFill>
              </a:rPr>
              <a:t>1 day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u="sng" dirty="0" smtClean="0">
              <a:solidFill>
                <a:schemeClr val="bg1"/>
              </a:solidFill>
            </a:endParaRPr>
          </a:p>
          <a:p>
            <a:r>
              <a:rPr lang="en-US" sz="1100" u="sng" dirty="0">
                <a:solidFill>
                  <a:schemeClr val="bg1"/>
                </a:solidFill>
              </a:rPr>
              <a:t>DAY: </a:t>
            </a:r>
            <a:r>
              <a:rPr lang="en-US" sz="1100" dirty="0">
                <a:solidFill>
                  <a:schemeClr val="bg1"/>
                </a:solidFill>
              </a:rPr>
              <a:t>Half of Earth pointed </a:t>
            </a:r>
            <a:r>
              <a:rPr lang="en-US" sz="1100" b="1" u="sng" dirty="0">
                <a:solidFill>
                  <a:schemeClr val="bg1"/>
                </a:solidFill>
              </a:rPr>
              <a:t>toward</a:t>
            </a:r>
            <a:r>
              <a:rPr lang="en-US" sz="1100" dirty="0">
                <a:solidFill>
                  <a:schemeClr val="bg1"/>
                </a:solidFill>
              </a:rPr>
              <a:t> the Sun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/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u="sng" dirty="0">
                <a:solidFill>
                  <a:schemeClr val="bg1"/>
                </a:solidFill>
              </a:rPr>
              <a:t>NIGHT:</a:t>
            </a:r>
            <a:r>
              <a:rPr lang="en-US" sz="1100" dirty="0">
                <a:solidFill>
                  <a:schemeClr val="bg1"/>
                </a:solidFill>
              </a:rPr>
              <a:t> Half of Earth pointed </a:t>
            </a:r>
            <a:r>
              <a:rPr lang="en-US" sz="1100" b="1" u="sng" dirty="0">
                <a:solidFill>
                  <a:schemeClr val="bg1"/>
                </a:solidFill>
              </a:rPr>
              <a:t>away</a:t>
            </a:r>
            <a:r>
              <a:rPr lang="en-US" sz="1100" dirty="0">
                <a:solidFill>
                  <a:schemeClr val="bg1"/>
                </a:solidFill>
              </a:rPr>
              <a:t> from the Sun</a:t>
            </a:r>
            <a:br>
              <a:rPr lang="en-US" sz="1100" dirty="0">
                <a:solidFill>
                  <a:schemeClr val="bg1"/>
                </a:solidFill>
              </a:rPr>
            </a:b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92D050"/>
                </a:solidFill>
              </a:rPr>
              <a:t>Axis</a:t>
            </a:r>
            <a:endParaRPr lang="en-US" b="1" u="sn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01" y="1394618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axis</a:t>
            </a:r>
            <a:r>
              <a:rPr lang="en-US" dirty="0" smtClean="0"/>
              <a:t> of rotation is </a:t>
            </a:r>
            <a:r>
              <a:rPr lang="en-US" dirty="0" smtClean="0">
                <a:solidFill>
                  <a:srgbClr val="92D050"/>
                </a:solidFill>
              </a:rPr>
              <a:t>an imaginary line going from the north pole to the south pole.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6" descr="http://3.bp.blogspot.com/-w8iu0TKYjxY/TbMuzdCECtI/AAAAAAAAAIM/V10XXMOdHYc/s200/Comp%2BNotebook%2BOpe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330" y="3657600"/>
            <a:ext cx="2438400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14588" y="4011811"/>
            <a:ext cx="174919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solidFill>
                  <a:schemeClr val="bg1"/>
                </a:solidFill>
              </a:rPr>
              <a:t>Rotation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/>
                </a:solidFill>
              </a:rPr>
              <a:t>When a planet or moon turns all the way around (spins) on its axis one time.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chemeClr val="bg1"/>
                </a:solidFill>
              </a:rPr>
              <a:t>One rotation takes on Earth takes  </a:t>
            </a:r>
            <a:r>
              <a:rPr lang="en-US" sz="1100" b="1" u="sng" dirty="0">
                <a:solidFill>
                  <a:schemeClr val="bg1"/>
                </a:solidFill>
              </a:rPr>
              <a:t>24 hours </a:t>
            </a:r>
            <a:r>
              <a:rPr lang="en-US" sz="1100" dirty="0">
                <a:solidFill>
                  <a:schemeClr val="bg1"/>
                </a:solidFill>
              </a:rPr>
              <a:t>or </a:t>
            </a:r>
            <a:r>
              <a:rPr lang="en-US" sz="1100" b="1" u="sng" dirty="0">
                <a:solidFill>
                  <a:schemeClr val="bg1"/>
                </a:solidFill>
              </a:rPr>
              <a:t>1 day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u="sng" dirty="0" smtClean="0">
                <a:solidFill>
                  <a:schemeClr val="bg1"/>
                </a:solidFill>
              </a:rPr>
              <a:t>Axis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-an </a:t>
            </a:r>
            <a:r>
              <a:rPr lang="en-US" sz="1100" dirty="0">
                <a:solidFill>
                  <a:schemeClr val="bg1"/>
                </a:solidFill>
              </a:rPr>
              <a:t>imaginary line going from the north pole to the south pole.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535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Why do we have Day and Night?</vt:lpstr>
      <vt:lpstr>Earth</vt:lpstr>
      <vt:lpstr>Earth is a Sphere</vt:lpstr>
      <vt:lpstr>Sun</vt:lpstr>
      <vt:lpstr>Earth in the Solar System</vt:lpstr>
      <vt:lpstr>Rotation</vt:lpstr>
      <vt:lpstr>Day and Night</vt:lpstr>
      <vt:lpstr>DAY: Half of Earth pointed toward the Sun  NIGHT: Half of Earth pointed away from the Sun </vt:lpstr>
      <vt:lpstr>Axis</vt:lpstr>
      <vt:lpstr>Sun Rise</vt:lpstr>
      <vt:lpstr>What we see in the sky: </vt:lpstr>
      <vt:lpstr>REVIEW Questions</vt:lpstr>
    </vt:vector>
  </TitlesOfParts>
  <Company>rps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have Day and Night?</dc:title>
  <dc:creator>Andrea Aeschlimann</dc:creator>
  <cp:lastModifiedBy>Andrea Aeschlimann</cp:lastModifiedBy>
  <cp:revision>30</cp:revision>
  <cp:lastPrinted>2012-12-11T15:46:46Z</cp:lastPrinted>
  <dcterms:created xsi:type="dcterms:W3CDTF">2012-12-10T13:10:52Z</dcterms:created>
  <dcterms:modified xsi:type="dcterms:W3CDTF">2013-09-16T14:56:45Z</dcterms:modified>
</cp:coreProperties>
</file>